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77" r:id="rId3"/>
    <p:sldId id="257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73" r:id="rId12"/>
    <p:sldId id="267" r:id="rId13"/>
    <p:sldId id="268" r:id="rId14"/>
    <p:sldId id="269" r:id="rId15"/>
    <p:sldId id="270" r:id="rId16"/>
    <p:sldId id="271" r:id="rId17"/>
    <p:sldId id="274" r:id="rId18"/>
    <p:sldId id="276" r:id="rId19"/>
  </p:sldIdLst>
  <p:sldSz cx="41148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145" userDrawn="1">
          <p15:clr>
            <a:srgbClr val="A4A3A4"/>
          </p15:clr>
        </p15:guide>
        <p15:guide id="2" pos="12960">
          <p15:clr>
            <a:srgbClr val="A4A3A4"/>
          </p15:clr>
        </p15:guide>
        <p15:guide id="3" orient="horz" pos="7949" userDrawn="1">
          <p15:clr>
            <a:srgbClr val="A4A3A4"/>
          </p15:clr>
        </p15:guide>
        <p15:guide id="4" pos="15772" userDrawn="1">
          <p15:clr>
            <a:srgbClr val="A4A3A4"/>
          </p15:clr>
        </p15:guide>
        <p15:guide id="5" pos="64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4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03" autoAdjust="0"/>
    <p:restoredTop sz="84162" autoAdjust="0"/>
  </p:normalViewPr>
  <p:slideViewPr>
    <p:cSldViewPr snapToGrid="0" snapToObjects="1">
      <p:cViewPr varScale="1">
        <p:scale>
          <a:sx n="27" d="100"/>
          <a:sy n="27" d="100"/>
        </p:scale>
        <p:origin x="-174" y="-150"/>
      </p:cViewPr>
      <p:guideLst>
        <p:guide orient="horz" pos="1145"/>
        <p:guide orient="horz" pos="7949"/>
        <p:guide pos="12960"/>
        <p:guide pos="15772"/>
        <p:guide pos="64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-1714500" y="685800"/>
            <a:ext cx="10287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48932395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254534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254534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254534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254534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254534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254534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254534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254534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254534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400" dirty="0" smtClean="0">
                <a:solidFill>
                  <a:schemeClr val="bg1"/>
                </a:solidFill>
              </a:rPr>
              <a:t>https://pentestlab.blog/2012/04/02/nmap-techniques-for-avoiding-firewalls/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254534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254534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254534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254534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254534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254534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与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11647715" y="2298700"/>
            <a:ext cx="17852571" cy="4648200"/>
          </a:xfrm>
          <a:prstGeom prst="rect">
            <a:avLst/>
          </a:prstGeom>
        </p:spPr>
        <p:txBody>
          <a:bodyPr anchor="b"/>
          <a:lstStyle/>
          <a:p>
            <a:r>
              <a:t>标题文本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/>
          </p:nvPr>
        </p:nvSpPr>
        <p:spPr>
          <a:xfrm>
            <a:off x="11647715" y="7073900"/>
            <a:ext cx="17852571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228595" algn="ctr">
              <a:spcBef>
                <a:spcPts val="0"/>
              </a:spcBef>
              <a:buSzTx/>
              <a:buNone/>
              <a:defRPr sz="4400"/>
            </a:lvl2pPr>
            <a:lvl3pPr marL="0" indent="457190" algn="ctr">
              <a:spcBef>
                <a:spcPts val="0"/>
              </a:spcBef>
              <a:buSzTx/>
              <a:buNone/>
              <a:defRPr sz="4400"/>
            </a:lvl3pPr>
            <a:lvl4pPr marL="0" indent="685785" algn="ctr">
              <a:spcBef>
                <a:spcPts val="0"/>
              </a:spcBef>
              <a:buSzTx/>
              <a:buNone/>
              <a:defRPr sz="4400"/>
            </a:lvl4pPr>
            <a:lvl5pPr marL="0" indent="914380" algn="ctr">
              <a:spcBef>
                <a:spcPts val="0"/>
              </a:spcBef>
              <a:buSzTx/>
              <a:buNone/>
              <a:defRPr sz="44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057400" y="12712701"/>
            <a:ext cx="9601200" cy="730250"/>
          </a:xfrm>
          <a:prstGeom prst="rect">
            <a:avLst/>
          </a:prstGeom>
        </p:spPr>
        <p:txBody>
          <a:bodyPr lIns="313502" tIns="156751" rIns="313502" bIns="156751"/>
          <a:lstStyle/>
          <a:p>
            <a:fld id="{343F1B74-C1D4-4EE6-ACFA-06122A7F0AC6}" type="datetimeFigureOut">
              <a:rPr lang="en-US" smtClean="0"/>
              <a:pPr/>
              <a:t>12/30/2016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001500" y="12712701"/>
            <a:ext cx="15087600" cy="730250"/>
          </a:xfrm>
          <a:prstGeom prst="rect">
            <a:avLst/>
          </a:prstGeom>
        </p:spPr>
        <p:txBody>
          <a:bodyPr lIns="313502" tIns="156751" rIns="313502" bIns="156751"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0328909" y="13081000"/>
            <a:ext cx="479298" cy="471924"/>
          </a:xfrm>
        </p:spPr>
        <p:txBody>
          <a:bodyPr/>
          <a:lstStyle/>
          <a:p>
            <a:fld id="{ECBA1C75-7315-4C26-A588-947BBA3770D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垂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>
            <a:spLocks noGrp="1"/>
          </p:cNvSpPr>
          <p:nvPr>
            <p:ph type="pic" sz="quarter" idx="13"/>
          </p:nvPr>
        </p:nvSpPr>
        <p:spPr>
          <a:xfrm>
            <a:off x="21408840" y="1104900"/>
            <a:ext cx="8164287" cy="115062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Shape 39"/>
          <p:cNvSpPr>
            <a:spLocks noGrp="1"/>
          </p:cNvSpPr>
          <p:nvPr>
            <p:ph type="title"/>
          </p:nvPr>
        </p:nvSpPr>
        <p:spPr>
          <a:xfrm>
            <a:off x="11538857" y="1104900"/>
            <a:ext cx="8763000" cy="5613400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r>
              <a:t>标题文本</a:t>
            </a:r>
          </a:p>
        </p:txBody>
      </p:sp>
      <p:sp>
        <p:nvSpPr>
          <p:cNvPr id="40" name="Shape 40"/>
          <p:cNvSpPr>
            <a:spLocks noGrp="1"/>
          </p:cNvSpPr>
          <p:nvPr>
            <p:ph type="body" sz="quarter" idx="1"/>
          </p:nvPr>
        </p:nvSpPr>
        <p:spPr>
          <a:xfrm>
            <a:off x="11538857" y="6845300"/>
            <a:ext cx="8763000" cy="5765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228595" algn="ctr">
              <a:spcBef>
                <a:spcPts val="0"/>
              </a:spcBef>
              <a:buSzTx/>
              <a:buNone/>
              <a:defRPr sz="4400"/>
            </a:lvl2pPr>
            <a:lvl3pPr marL="0" indent="457190" algn="ctr">
              <a:spcBef>
                <a:spcPts val="0"/>
              </a:spcBef>
              <a:buSzTx/>
              <a:buNone/>
              <a:defRPr sz="4400"/>
            </a:lvl3pPr>
            <a:lvl4pPr marL="0" indent="685785" algn="ctr">
              <a:spcBef>
                <a:spcPts val="0"/>
              </a:spcBef>
              <a:buSzTx/>
              <a:buNone/>
              <a:defRPr sz="4400"/>
            </a:lvl4pPr>
            <a:lvl5pPr marL="0" indent="914380" algn="ctr">
              <a:spcBef>
                <a:spcPts val="0"/>
              </a:spcBef>
              <a:buSzTx/>
              <a:buNone/>
              <a:defRPr sz="44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1" name="Shape 4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 - 顶部对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49" name="Shape 4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57" name="Shape 57"/>
          <p:cNvSpPr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8" name="Shape 5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、项目符号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/>
          </p:cNvSpPr>
          <p:nvPr>
            <p:ph type="pic" sz="quarter" idx="13"/>
          </p:nvPr>
        </p:nvSpPr>
        <p:spPr>
          <a:xfrm>
            <a:off x="21412200" y="3238500"/>
            <a:ext cx="8164286" cy="9207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Shape 6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67" name="Shape 67"/>
          <p:cNvSpPr>
            <a:spLocks noGrp="1"/>
          </p:cNvSpPr>
          <p:nvPr>
            <p:ph type="body" sz="quarter" idx="1"/>
          </p:nvPr>
        </p:nvSpPr>
        <p:spPr>
          <a:xfrm>
            <a:off x="11571514" y="3238500"/>
            <a:ext cx="8577943" cy="9207500"/>
          </a:xfrm>
          <a:prstGeom prst="rect">
            <a:avLst/>
          </a:prstGeom>
        </p:spPr>
        <p:txBody>
          <a:bodyPr/>
          <a:lstStyle>
            <a:lvl1pPr marL="546370" indent="-546370">
              <a:spcBef>
                <a:spcPts val="4500"/>
              </a:spcBef>
              <a:defRPr sz="4400"/>
            </a:lvl1pPr>
            <a:lvl2pPr marL="1105158" indent="-546370">
              <a:spcBef>
                <a:spcPts val="4500"/>
              </a:spcBef>
              <a:defRPr sz="4400"/>
            </a:lvl2pPr>
            <a:lvl3pPr marL="1663946" indent="-546370">
              <a:spcBef>
                <a:spcPts val="4500"/>
              </a:spcBef>
              <a:defRPr sz="4400"/>
            </a:lvl3pPr>
            <a:lvl4pPr marL="2222734" indent="-546370">
              <a:spcBef>
                <a:spcPts val="4500"/>
              </a:spcBef>
              <a:defRPr sz="4400"/>
            </a:lvl4pPr>
            <a:lvl5pPr marL="2781522" indent="-546370">
              <a:spcBef>
                <a:spcPts val="4500"/>
              </a:spcBef>
              <a:defRPr sz="44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68" name="Shape 6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/>
          </p:cNvSpPr>
          <p:nvPr>
            <p:ph type="body" sz="half" idx="1"/>
          </p:nvPr>
        </p:nvSpPr>
        <p:spPr>
          <a:xfrm>
            <a:off x="11571515" y="1778000"/>
            <a:ext cx="18004971" cy="10147300"/>
          </a:xfrm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6" name="Shape 7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3 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/>
          </p:cNvSpPr>
          <p:nvPr>
            <p:ph type="pic" sz="quarter" idx="13"/>
          </p:nvPr>
        </p:nvSpPr>
        <p:spPr>
          <a:xfrm>
            <a:off x="23632887" y="7048500"/>
            <a:ext cx="6346371" cy="5549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Shape 84"/>
          <p:cNvSpPr>
            <a:spLocks noGrp="1"/>
          </p:cNvSpPr>
          <p:nvPr>
            <p:ph type="pic" sz="quarter" idx="14"/>
          </p:nvPr>
        </p:nvSpPr>
        <p:spPr>
          <a:xfrm>
            <a:off x="23632887" y="1130300"/>
            <a:ext cx="6346371" cy="5549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Shape 85"/>
          <p:cNvSpPr>
            <a:spLocks noGrp="1"/>
          </p:cNvSpPr>
          <p:nvPr>
            <p:ph type="pic" sz="half" idx="15"/>
          </p:nvPr>
        </p:nvSpPr>
        <p:spPr>
          <a:xfrm>
            <a:off x="11157857" y="1130300"/>
            <a:ext cx="12148457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hape 8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引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/>
          </p:cNvSpPr>
          <p:nvPr>
            <p:ph type="body" sz="quarter" idx="13"/>
          </p:nvPr>
        </p:nvSpPr>
        <p:spPr>
          <a:xfrm>
            <a:off x="12170229" y="8953500"/>
            <a:ext cx="16818429" cy="687368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/>
            </a:lvl1pPr>
          </a:lstStyle>
          <a:p>
            <a:r>
              <a:t>–Johnny Appleseed</a:t>
            </a:r>
          </a:p>
        </p:txBody>
      </p:sp>
      <p:sp>
        <p:nvSpPr>
          <p:cNvPr id="94" name="Shape 94"/>
          <p:cNvSpPr>
            <a:spLocks noGrp="1"/>
          </p:cNvSpPr>
          <p:nvPr>
            <p:ph type="body" sz="quarter" idx="14"/>
          </p:nvPr>
        </p:nvSpPr>
        <p:spPr>
          <a:xfrm>
            <a:off x="12170229" y="6038296"/>
            <a:ext cx="16818429" cy="90281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</a:lvl1pPr>
          </a:lstStyle>
          <a:p>
            <a:r>
              <a:t>“在此键入引文。”</a:t>
            </a:r>
          </a:p>
        </p:txBody>
      </p:sp>
      <p:sp>
        <p:nvSpPr>
          <p:cNvPr id="95" name="Shape 9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/>
          </p:cNvSpPr>
          <p:nvPr>
            <p:ph type="pic" idx="13"/>
          </p:nvPr>
        </p:nvSpPr>
        <p:spPr>
          <a:xfrm>
            <a:off x="10123715" y="0"/>
            <a:ext cx="20900571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hape 10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11571515" y="952500"/>
            <a:ext cx="18004971" cy="228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标题文本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11571515" y="3238500"/>
            <a:ext cx="18004971" cy="9207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20311276" y="13081000"/>
            <a:ext cx="514564" cy="471924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400"/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</p:sldLayoutIdLst>
  <p:transition spd="med"/>
  <p:txStyles>
    <p:titleStyle>
      <a:lvl1pPr marL="0" marR="0" indent="0" algn="ctr" defTabSz="82548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595" algn="ctr" defTabSz="82548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190" algn="ctr" defTabSz="82548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785" algn="ctr" defTabSz="82548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380" algn="ctr" defTabSz="82548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2975" algn="ctr" defTabSz="82548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570" algn="ctr" defTabSz="82548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165" algn="ctr" defTabSz="82548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760" algn="ctr" defTabSz="82548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634987" marR="0" indent="-634987" algn="l" defTabSz="825482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1269973" marR="0" indent="-634987" algn="l" defTabSz="825482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904960" marR="0" indent="-634987" algn="l" defTabSz="825482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2539946" marR="0" indent="-634987" algn="l" defTabSz="825482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3174933" marR="0" indent="-634987" algn="l" defTabSz="825482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3809918" marR="0" indent="-634987" algn="l" defTabSz="825482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4444905" marR="0" indent="-634987" algn="l" defTabSz="825482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5079891" marR="0" indent="-634987" algn="l" defTabSz="825482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5714878" marR="0" indent="-634987" algn="l" defTabSz="825482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82548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595" algn="ctr" defTabSz="82548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190" algn="ctr" defTabSz="82548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785" algn="ctr" defTabSz="82548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380" algn="ctr" defTabSz="82548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2975" algn="ctr" defTabSz="82548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570" algn="ctr" defTabSz="82548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165" algn="ctr" defTabSz="82548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760" algn="ctr" defTabSz="82548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1148000" cy="13716000"/>
          </a:xfrm>
          <a:prstGeom prst="rect">
            <a:avLst/>
          </a:prstGeom>
        </p:spPr>
      </p:pic>
      <p:sp>
        <p:nvSpPr>
          <p:cNvPr id="5" name="Shape 121"/>
          <p:cNvSpPr/>
          <p:nvPr/>
        </p:nvSpPr>
        <p:spPr>
          <a:xfrm>
            <a:off x="4924598" y="4627069"/>
            <a:ext cx="30941530" cy="13646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lnSpc>
                <a:spcPct val="130000"/>
              </a:lnSpc>
              <a:defRPr sz="70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lang="en-US" sz="7000" dirty="0" smtClean="0">
                <a:sym typeface="Microsoft YaHei"/>
              </a:rPr>
              <a:t>How Cybercrime Bypasses common security controls in the enterprises</a:t>
            </a:r>
            <a:endParaRPr sz="8000" dirty="0"/>
          </a:p>
        </p:txBody>
      </p:sp>
      <p:sp>
        <p:nvSpPr>
          <p:cNvPr id="6" name="Shape 122"/>
          <p:cNvSpPr/>
          <p:nvPr/>
        </p:nvSpPr>
        <p:spPr>
          <a:xfrm>
            <a:off x="11695517" y="7212568"/>
            <a:ext cx="18686160" cy="26417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lnSpc>
                <a:spcPct val="150000"/>
              </a:lnSpc>
              <a:defRPr sz="55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lang="en-US" altLang="zh-CN" sz="5500" dirty="0" smtClean="0"/>
              <a:t>Richard Rushing</a:t>
            </a:r>
            <a:endParaRPr lang="zh-CN" altLang="en-US" sz="5500" dirty="0"/>
          </a:p>
          <a:p>
            <a:pPr>
              <a:lnSpc>
                <a:spcPct val="150000"/>
              </a:lnSpc>
              <a:defRPr sz="55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lang="en-US" altLang="zh-CN" sz="5500" dirty="0" smtClean="0"/>
              <a:t>CISO of Motorola Mobility </a:t>
            </a:r>
            <a:r>
              <a:rPr lang="zh-CN" altLang="en-US" sz="5500" dirty="0" smtClean="0"/>
              <a:t>（</a:t>
            </a:r>
            <a:r>
              <a:rPr lang="en-US" altLang="zh-CN" sz="5500" dirty="0" smtClean="0"/>
              <a:t>a Lenovo Company</a:t>
            </a:r>
            <a:r>
              <a:rPr lang="zh-CN" altLang="en-US" sz="5500" dirty="0" smtClean="0"/>
              <a:t>）</a:t>
            </a:r>
            <a:endParaRPr sz="5500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/>
          <p:nvPr/>
        </p:nvSpPr>
        <p:spPr>
          <a:xfrm>
            <a:off x="1183148" y="233033"/>
            <a:ext cx="4616648" cy="13336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solidFill>
                  <a:srgbClr val="DCDEE0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en-US" sz="8000" b="1" dirty="0"/>
              <a:t>Sandbox</a:t>
            </a:r>
            <a:endParaRPr sz="8000" b="1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1600200"/>
            <a:ext cx="19560746" cy="113002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normAutofit/>
          </a:bodyPr>
          <a:lstStyle/>
          <a:p>
            <a:pPr marL="72000" lvl="0" indent="-1143000" algn="l" defTabSz="825482" hangingPunct="1">
              <a:lnSpc>
                <a:spcPts val="11000"/>
              </a:lnSpc>
              <a:buFont typeface="Wingdings" panose="05000000000000000000" pitchFamily="2" charset="2"/>
              <a:buChar char="ü"/>
              <a:defRPr/>
            </a:pPr>
            <a:r>
              <a:rPr lang="en-US" sz="8000" dirty="0">
                <a:solidFill>
                  <a:schemeClr val="bg1"/>
                </a:solidFill>
              </a:rPr>
              <a:t>HTML5 </a:t>
            </a:r>
            <a:r>
              <a:rPr lang="en-US" sz="8000" dirty="0" smtClean="0">
                <a:solidFill>
                  <a:schemeClr val="bg1"/>
                </a:solidFill>
              </a:rPr>
              <a:t>Sandbox </a:t>
            </a:r>
          </a:p>
          <a:p>
            <a:pPr lvl="0" algn="l" defTabSz="825482" hangingPunct="1">
              <a:lnSpc>
                <a:spcPts val="11000"/>
              </a:lnSpc>
              <a:defRPr/>
            </a:pPr>
            <a:r>
              <a:rPr lang="en-US" sz="6000" dirty="0" smtClean="0">
                <a:solidFill>
                  <a:schemeClr val="bg1"/>
                </a:solidFill>
              </a:rPr>
              <a:t> -  Impose </a:t>
            </a:r>
            <a:r>
              <a:rPr lang="en-US" sz="6000" dirty="0">
                <a:solidFill>
                  <a:schemeClr val="bg1"/>
                </a:solidFill>
              </a:rPr>
              <a:t>restrictions to a webpage using the sandbox iframe attribute or the sandbox http header.</a:t>
            </a:r>
          </a:p>
          <a:p>
            <a:pPr lvl="0" algn="l" defTabSz="825482" hangingPunct="1">
              <a:lnSpc>
                <a:spcPts val="11000"/>
              </a:lnSpc>
              <a:defRPr/>
            </a:pPr>
            <a:r>
              <a:rPr lang="en-US" sz="6000" dirty="0" smtClean="0">
                <a:solidFill>
                  <a:schemeClr val="bg1"/>
                </a:solidFill>
              </a:rPr>
              <a:t>  - &lt;</a:t>
            </a:r>
            <a:r>
              <a:rPr lang="en-US" sz="6000" dirty="0">
                <a:solidFill>
                  <a:schemeClr val="bg1"/>
                </a:solidFill>
              </a:rPr>
              <a:t>iframe </a:t>
            </a:r>
            <a:r>
              <a:rPr lang="en-US" sz="6000" dirty="0" err="1">
                <a:solidFill>
                  <a:schemeClr val="bg1"/>
                </a:solidFill>
              </a:rPr>
              <a:t>src</a:t>
            </a:r>
            <a:r>
              <a:rPr lang="en-US" sz="6000" dirty="0">
                <a:solidFill>
                  <a:schemeClr val="bg1"/>
                </a:solidFill>
              </a:rPr>
              <a:t>=”sandboxed.html” sandbox&gt;&lt;/iframe&gt;</a:t>
            </a:r>
          </a:p>
          <a:p>
            <a:pPr marL="72000" lvl="0" indent="-1143000" algn="l" defTabSz="825482" hangingPunct="1">
              <a:lnSpc>
                <a:spcPts val="11000"/>
              </a:lnSpc>
              <a:buFont typeface="Wingdings" panose="05000000000000000000" pitchFamily="2" charset="2"/>
              <a:buChar char="ü"/>
              <a:defRPr/>
            </a:pPr>
            <a:r>
              <a:rPr lang="en-US" sz="8000" dirty="0" smtClean="0">
                <a:solidFill>
                  <a:schemeClr val="bg1"/>
                </a:solidFill>
              </a:rPr>
              <a:t>If </a:t>
            </a:r>
            <a:r>
              <a:rPr lang="en-US" sz="8000" dirty="0">
                <a:solidFill>
                  <a:schemeClr val="bg1"/>
                </a:solidFill>
              </a:rPr>
              <a:t>you can </a:t>
            </a:r>
            <a:r>
              <a:rPr lang="en-US" sz="8000" dirty="0" err="1" smtClean="0">
                <a:solidFill>
                  <a:schemeClr val="bg1"/>
                </a:solidFill>
              </a:rPr>
              <a:t>escape,is</a:t>
            </a:r>
            <a:r>
              <a:rPr lang="en-US" sz="8000" dirty="0" smtClean="0">
                <a:solidFill>
                  <a:schemeClr val="bg1"/>
                </a:solidFill>
              </a:rPr>
              <a:t> </a:t>
            </a:r>
            <a:r>
              <a:rPr lang="en-US" sz="8000" dirty="0">
                <a:solidFill>
                  <a:schemeClr val="bg1"/>
                </a:solidFill>
              </a:rPr>
              <a:t>it a sandbox?</a:t>
            </a:r>
          </a:p>
          <a:p>
            <a:pPr marL="0" marR="0" lvl="0" indent="0" algn="ctr" defTabSz="82548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4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pic>
        <p:nvPicPr>
          <p:cNvPr id="4" name="Picture 3" descr="Screen Shot 2016-12-22 at 10.20.14 AM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5085936" y="2673094"/>
            <a:ext cx="16062064" cy="8659547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/>
          <p:nvPr/>
        </p:nvSpPr>
        <p:spPr>
          <a:xfrm>
            <a:off x="1183148" y="233033"/>
            <a:ext cx="4616648" cy="13336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solidFill>
                  <a:srgbClr val="DCDEE0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en-US" sz="8000" b="1" dirty="0"/>
              <a:t>Sandbox</a:t>
            </a:r>
            <a:endParaRPr sz="8000" b="1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1600200"/>
            <a:ext cx="23612168" cy="113002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normAutofit/>
          </a:bodyPr>
          <a:lstStyle/>
          <a:p>
            <a:pPr marL="72000" indent="-1143000" algn="l" defTabSz="825482" hangingPunct="1">
              <a:lnSpc>
                <a:spcPts val="11000"/>
              </a:lnSpc>
              <a:buFont typeface="Wingdings" panose="05000000000000000000" pitchFamily="2" charset="2"/>
              <a:buChar char="ü"/>
              <a:defRPr/>
            </a:pPr>
            <a:r>
              <a:rPr lang="en-US" sz="8000" dirty="0">
                <a:solidFill>
                  <a:schemeClr val="bg1"/>
                </a:solidFill>
              </a:rPr>
              <a:t>Waiting</a:t>
            </a:r>
          </a:p>
          <a:p>
            <a:pPr marL="72000" indent="-1143000" algn="l" defTabSz="825482" hangingPunct="1">
              <a:lnSpc>
                <a:spcPts val="11000"/>
              </a:lnSpc>
              <a:buFont typeface="Wingdings" panose="05000000000000000000" pitchFamily="2" charset="2"/>
              <a:buChar char="ü"/>
              <a:defRPr/>
            </a:pPr>
            <a:r>
              <a:rPr lang="en-US" sz="8000" dirty="0">
                <a:solidFill>
                  <a:schemeClr val="bg1"/>
                </a:solidFill>
              </a:rPr>
              <a:t>Waiting More……</a:t>
            </a:r>
          </a:p>
          <a:p>
            <a:pPr marL="72000" indent="-1143000" algn="l" defTabSz="825482" hangingPunct="1">
              <a:lnSpc>
                <a:spcPts val="11000"/>
              </a:lnSpc>
              <a:buFont typeface="Wingdings" panose="05000000000000000000" pitchFamily="2" charset="2"/>
              <a:buChar char="ü"/>
              <a:defRPr/>
            </a:pPr>
            <a:r>
              <a:rPr lang="en-US" sz="8000" dirty="0">
                <a:solidFill>
                  <a:schemeClr val="bg1"/>
                </a:solidFill>
              </a:rPr>
              <a:t>New ways to see if your in a Sandbox</a:t>
            </a:r>
          </a:p>
          <a:p>
            <a:pPr algn="l" defTabSz="825482" hangingPunct="1">
              <a:lnSpc>
                <a:spcPts val="11000"/>
              </a:lnSpc>
              <a:defRPr/>
            </a:pPr>
            <a:r>
              <a:rPr lang="en-US" sz="6000" dirty="0" smtClean="0">
                <a:solidFill>
                  <a:schemeClr val="bg1"/>
                </a:solidFill>
              </a:rPr>
              <a:t>  - # </a:t>
            </a:r>
            <a:r>
              <a:rPr lang="en-US" sz="6000" dirty="0">
                <a:solidFill>
                  <a:schemeClr val="bg1"/>
                </a:solidFill>
              </a:rPr>
              <a:t>CPU’s</a:t>
            </a:r>
          </a:p>
          <a:p>
            <a:pPr algn="l" defTabSz="825482" hangingPunct="1">
              <a:lnSpc>
                <a:spcPts val="11000"/>
              </a:lnSpc>
              <a:defRPr/>
            </a:pPr>
            <a:r>
              <a:rPr lang="en-US" sz="6000" dirty="0" smtClean="0">
                <a:solidFill>
                  <a:schemeClr val="bg1"/>
                </a:solidFill>
              </a:rPr>
              <a:t>  - Count </a:t>
            </a:r>
            <a:r>
              <a:rPr lang="en-US" sz="6000" dirty="0">
                <a:solidFill>
                  <a:schemeClr val="bg1"/>
                </a:solidFill>
              </a:rPr>
              <a:t>CPU Cycles</a:t>
            </a:r>
          </a:p>
          <a:p>
            <a:pPr algn="l" defTabSz="825482" hangingPunct="1">
              <a:lnSpc>
                <a:spcPts val="11000"/>
              </a:lnSpc>
              <a:defRPr/>
            </a:pPr>
            <a:r>
              <a:rPr lang="en-US" sz="6000" dirty="0" smtClean="0">
                <a:solidFill>
                  <a:schemeClr val="bg1"/>
                </a:solidFill>
              </a:rPr>
              <a:t>  - Embed </a:t>
            </a:r>
            <a:r>
              <a:rPr lang="en-US" sz="6000" dirty="0">
                <a:solidFill>
                  <a:schemeClr val="bg1"/>
                </a:solidFill>
              </a:rPr>
              <a:t>Another document, </a:t>
            </a:r>
            <a:r>
              <a:rPr lang="en-US" sz="6000" dirty="0" err="1">
                <a:solidFill>
                  <a:schemeClr val="bg1"/>
                </a:solidFill>
              </a:rPr>
              <a:t>Powerpoint</a:t>
            </a:r>
            <a:r>
              <a:rPr lang="en-US" sz="6000" dirty="0">
                <a:solidFill>
                  <a:schemeClr val="bg1"/>
                </a:solidFill>
              </a:rPr>
              <a:t> inside and Excel file</a:t>
            </a:r>
          </a:p>
          <a:p>
            <a:pPr marL="72000" indent="-1143000" algn="l" defTabSz="825482" hangingPunct="1">
              <a:lnSpc>
                <a:spcPts val="11000"/>
              </a:lnSpc>
              <a:buFont typeface="Wingdings" panose="05000000000000000000" pitchFamily="2" charset="2"/>
              <a:buChar char="ü"/>
              <a:defRPr/>
            </a:pPr>
            <a:r>
              <a:rPr lang="en-US" sz="8000" dirty="0">
                <a:solidFill>
                  <a:schemeClr val="bg1"/>
                </a:solidFill>
              </a:rPr>
              <a:t>Just be good at the time </a:t>
            </a:r>
            <a:r>
              <a:rPr lang="en-US" sz="8000" dirty="0" smtClean="0">
                <a:solidFill>
                  <a:schemeClr val="bg1"/>
                </a:solidFill>
              </a:rPr>
              <a:t>of scanning</a:t>
            </a:r>
          </a:p>
          <a:p>
            <a:pPr lvl="2" algn="l" defTabSz="825482" hangingPunct="1">
              <a:buFont typeface="Wingdings" pitchFamily="2" charset="2"/>
              <a:buChar char="§"/>
              <a:defRPr/>
            </a:pPr>
            <a:endParaRPr lang="en-US" sz="8000" dirty="0" smtClean="0">
              <a:solidFill>
                <a:schemeClr val="bg1"/>
              </a:solidFill>
            </a:endParaRPr>
          </a:p>
          <a:p>
            <a:pPr lvl="2" algn="l" defTabSz="825482" hangingPunct="1">
              <a:buFont typeface="Wingdings" pitchFamily="2" charset="2"/>
              <a:buChar char="§"/>
              <a:defRPr/>
            </a:pPr>
            <a:endParaRPr lang="en-US" sz="8000" dirty="0" smtClean="0">
              <a:solidFill>
                <a:schemeClr val="bg1"/>
              </a:solidFill>
            </a:endParaRPr>
          </a:p>
          <a:p>
            <a:pPr marL="0" marR="0" lvl="0" indent="0" algn="ctr" defTabSz="82548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4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pic>
        <p:nvPicPr>
          <p:cNvPr id="5" name="Picture 4" descr="sandbox3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5038050" y="1817688"/>
            <a:ext cx="16109951" cy="11898312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/>
          <p:nvPr/>
        </p:nvSpPr>
        <p:spPr>
          <a:xfrm>
            <a:off x="1183148" y="233033"/>
            <a:ext cx="10831491" cy="13336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solidFill>
                  <a:srgbClr val="DCDEE0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en-US" sz="8000" b="1" dirty="0"/>
              <a:t>Endpoint Proxy/VPN</a:t>
            </a:r>
            <a:endParaRPr sz="8000" b="1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7198" y="1600200"/>
            <a:ext cx="24290595" cy="113002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normAutofit/>
          </a:bodyPr>
          <a:lstStyle/>
          <a:p>
            <a:pPr marL="72000" lvl="0" indent="-1143000" algn="l" defTabSz="825482" hangingPunct="1">
              <a:lnSpc>
                <a:spcPts val="11000"/>
              </a:lnSpc>
              <a:buFont typeface="Wingdings" panose="05000000000000000000" pitchFamily="2" charset="2"/>
              <a:buChar char="ü"/>
              <a:defRPr/>
            </a:pPr>
            <a:r>
              <a:rPr lang="en-US" sz="8000" dirty="0">
                <a:solidFill>
                  <a:schemeClr val="bg1"/>
                </a:solidFill>
              </a:rPr>
              <a:t>IPV6 is rarely used but always configured</a:t>
            </a:r>
          </a:p>
          <a:p>
            <a:pPr lvl="0" algn="l" defTabSz="825482" hangingPunct="1">
              <a:lnSpc>
                <a:spcPts val="11000"/>
              </a:lnSpc>
              <a:defRPr/>
            </a:pPr>
            <a:r>
              <a:rPr lang="en-US" sz="6500" dirty="0" smtClean="0">
                <a:solidFill>
                  <a:schemeClr val="bg1"/>
                </a:solidFill>
              </a:rPr>
              <a:t>  - IPv6 </a:t>
            </a:r>
            <a:r>
              <a:rPr lang="en-US" sz="6500" dirty="0">
                <a:solidFill>
                  <a:schemeClr val="bg1"/>
                </a:solidFill>
              </a:rPr>
              <a:t>usually bypass most attempts to pick </a:t>
            </a:r>
            <a:r>
              <a:rPr lang="en-US" sz="6500" dirty="0" smtClean="0">
                <a:solidFill>
                  <a:schemeClr val="bg1"/>
                </a:solidFill>
              </a:rPr>
              <a:t>up     Configuration </a:t>
            </a:r>
            <a:r>
              <a:rPr lang="en-US" sz="6500" dirty="0">
                <a:solidFill>
                  <a:schemeClr val="bg1"/>
                </a:solidFill>
              </a:rPr>
              <a:t>issues</a:t>
            </a:r>
          </a:p>
          <a:p>
            <a:pPr lvl="0" algn="l" defTabSz="825482" hangingPunct="1">
              <a:lnSpc>
                <a:spcPts val="11000"/>
              </a:lnSpc>
              <a:defRPr/>
            </a:pPr>
            <a:r>
              <a:rPr lang="en-US" sz="6500" dirty="0" smtClean="0">
                <a:solidFill>
                  <a:schemeClr val="bg1"/>
                </a:solidFill>
              </a:rPr>
              <a:t>  - If </a:t>
            </a:r>
            <a:r>
              <a:rPr lang="en-US" sz="6500" dirty="0">
                <a:solidFill>
                  <a:schemeClr val="bg1"/>
                </a:solidFill>
              </a:rPr>
              <a:t>the system receives an IPv6 Router Advertisement it will immediately configure IPv6</a:t>
            </a:r>
          </a:p>
          <a:p>
            <a:pPr marL="72000" lvl="0" indent="-1143000" algn="l" defTabSz="825482" hangingPunct="1">
              <a:lnSpc>
                <a:spcPts val="11000"/>
              </a:lnSpc>
              <a:buFont typeface="Wingdings" panose="05000000000000000000" pitchFamily="2" charset="2"/>
              <a:buChar char="ü"/>
              <a:defRPr/>
            </a:pPr>
            <a:r>
              <a:rPr lang="en-US" sz="8000" dirty="0">
                <a:solidFill>
                  <a:schemeClr val="bg1"/>
                </a:solidFill>
              </a:rPr>
              <a:t>This may include a global address, a default route, and a new DNS server</a:t>
            </a:r>
          </a:p>
          <a:p>
            <a:pPr marL="0" marR="0" lvl="0" indent="0" algn="ctr" defTabSz="82548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4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pic>
        <p:nvPicPr>
          <p:cNvPr id="9" name="Picture 8" descr="Screen Shot 2016-12-15 at 11.04.48 PM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5038050" y="4115200"/>
            <a:ext cx="16109950" cy="4447406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/>
          <p:nvPr/>
        </p:nvSpPr>
        <p:spPr>
          <a:xfrm>
            <a:off x="1183148" y="233033"/>
            <a:ext cx="10829888" cy="13336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solidFill>
                  <a:srgbClr val="DCDEE0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en-US" sz="8000" b="1" dirty="0"/>
              <a:t>Bypassing Endpoints</a:t>
            </a:r>
            <a:endParaRPr sz="8000" b="1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2116716"/>
            <a:ext cx="24580850" cy="113002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normAutofit fontScale="62500" lnSpcReduction="20000"/>
          </a:bodyPr>
          <a:lstStyle/>
          <a:p>
            <a:pPr marL="72000" indent="-1143000" algn="l" defTabSz="825482" hangingPunct="1">
              <a:lnSpc>
                <a:spcPts val="11000"/>
              </a:lnSpc>
              <a:buFont typeface="Wingdings" panose="05000000000000000000" pitchFamily="2" charset="2"/>
              <a:buChar char="ü"/>
              <a:defRPr/>
            </a:pPr>
            <a:r>
              <a:rPr lang="en-US" sz="12800" dirty="0">
                <a:solidFill>
                  <a:schemeClr val="bg1"/>
                </a:solidFill>
              </a:rPr>
              <a:t>How do they do it</a:t>
            </a:r>
          </a:p>
          <a:p>
            <a:pPr algn="l" defTabSz="825482" hangingPunct="1">
              <a:lnSpc>
                <a:spcPts val="11000"/>
              </a:lnSpc>
              <a:defRPr/>
            </a:pPr>
            <a:r>
              <a:rPr lang="en-US" sz="12600" dirty="0" smtClean="0">
                <a:solidFill>
                  <a:schemeClr val="bg1"/>
                </a:solidFill>
              </a:rPr>
              <a:t>  </a:t>
            </a:r>
            <a:r>
              <a:rPr lang="en-US" altLang="zh-CN" sz="12600" dirty="0" smtClean="0">
                <a:solidFill>
                  <a:schemeClr val="bg1"/>
                </a:solidFill>
              </a:rPr>
              <a:t>- </a:t>
            </a:r>
            <a:r>
              <a:rPr lang="en-US" sz="12600" dirty="0" smtClean="0">
                <a:solidFill>
                  <a:schemeClr val="bg1"/>
                </a:solidFill>
              </a:rPr>
              <a:t>Hooking</a:t>
            </a:r>
            <a:endParaRPr lang="en-US" sz="12600" dirty="0">
              <a:solidFill>
                <a:schemeClr val="bg1"/>
              </a:solidFill>
            </a:endParaRPr>
          </a:p>
          <a:p>
            <a:pPr algn="l" defTabSz="825482" hangingPunct="1">
              <a:lnSpc>
                <a:spcPts val="11000"/>
              </a:lnSpc>
              <a:defRPr/>
            </a:pPr>
            <a:r>
              <a:rPr lang="en-US" sz="12600" dirty="0" smtClean="0">
                <a:solidFill>
                  <a:schemeClr val="bg1"/>
                </a:solidFill>
              </a:rPr>
              <a:t>  </a:t>
            </a:r>
            <a:r>
              <a:rPr lang="en-US" altLang="zh-CN" sz="12600" dirty="0" smtClean="0">
                <a:solidFill>
                  <a:schemeClr val="bg1"/>
                </a:solidFill>
              </a:rPr>
              <a:t>- </a:t>
            </a:r>
            <a:r>
              <a:rPr lang="en-US" sz="12600" dirty="0" smtClean="0">
                <a:solidFill>
                  <a:schemeClr val="bg1"/>
                </a:solidFill>
              </a:rPr>
              <a:t>Malware </a:t>
            </a:r>
            <a:r>
              <a:rPr lang="en-US" sz="12600" dirty="0">
                <a:solidFill>
                  <a:schemeClr val="bg1"/>
                </a:solidFill>
              </a:rPr>
              <a:t>– Man-in-the-Middle/Browser</a:t>
            </a:r>
          </a:p>
          <a:p>
            <a:pPr algn="l" defTabSz="825482" hangingPunct="1">
              <a:lnSpc>
                <a:spcPts val="11000"/>
              </a:lnSpc>
              <a:defRPr/>
            </a:pPr>
            <a:r>
              <a:rPr lang="en-US" sz="12600" dirty="0" smtClean="0">
                <a:solidFill>
                  <a:schemeClr val="bg1"/>
                </a:solidFill>
              </a:rPr>
              <a:t>  </a:t>
            </a:r>
            <a:r>
              <a:rPr lang="en-US" altLang="zh-CN" sz="12600" dirty="0" smtClean="0">
                <a:solidFill>
                  <a:schemeClr val="bg1"/>
                </a:solidFill>
              </a:rPr>
              <a:t>- </a:t>
            </a:r>
            <a:r>
              <a:rPr lang="en-US" sz="12600" dirty="0" smtClean="0">
                <a:solidFill>
                  <a:schemeClr val="bg1"/>
                </a:solidFill>
              </a:rPr>
              <a:t>Anti-Exploit </a:t>
            </a:r>
            <a:r>
              <a:rPr lang="en-US" sz="12600" dirty="0">
                <a:solidFill>
                  <a:schemeClr val="bg1"/>
                </a:solidFill>
              </a:rPr>
              <a:t>– EMET, </a:t>
            </a:r>
            <a:r>
              <a:rPr lang="en-US" sz="12600" dirty="0" err="1">
                <a:solidFill>
                  <a:schemeClr val="bg1"/>
                </a:solidFill>
              </a:rPr>
              <a:t>Traps,etc</a:t>
            </a:r>
            <a:r>
              <a:rPr lang="en-US" sz="12600" dirty="0">
                <a:solidFill>
                  <a:schemeClr val="bg1"/>
                </a:solidFill>
              </a:rPr>
              <a:t>..</a:t>
            </a:r>
          </a:p>
          <a:p>
            <a:pPr algn="l" defTabSz="825482" hangingPunct="1">
              <a:lnSpc>
                <a:spcPts val="11000"/>
              </a:lnSpc>
              <a:defRPr/>
            </a:pPr>
            <a:r>
              <a:rPr lang="en-US" sz="12600" dirty="0" smtClean="0">
                <a:solidFill>
                  <a:schemeClr val="bg1"/>
                </a:solidFill>
              </a:rPr>
              <a:t>  </a:t>
            </a:r>
            <a:r>
              <a:rPr lang="en-US" altLang="zh-CN" sz="12600" dirty="0" smtClean="0">
                <a:solidFill>
                  <a:schemeClr val="bg1"/>
                </a:solidFill>
              </a:rPr>
              <a:t>- </a:t>
            </a:r>
            <a:r>
              <a:rPr lang="en-US" sz="12600" dirty="0" smtClean="0">
                <a:solidFill>
                  <a:schemeClr val="bg1"/>
                </a:solidFill>
              </a:rPr>
              <a:t>APM </a:t>
            </a:r>
            <a:r>
              <a:rPr lang="en-US" sz="12600" dirty="0">
                <a:solidFill>
                  <a:schemeClr val="bg1"/>
                </a:solidFill>
              </a:rPr>
              <a:t>– Application Performance </a:t>
            </a:r>
            <a:r>
              <a:rPr lang="en-US" sz="12600" dirty="0" smtClean="0">
                <a:solidFill>
                  <a:schemeClr val="bg1"/>
                </a:solidFill>
              </a:rPr>
              <a:t>Monitoring </a:t>
            </a:r>
          </a:p>
          <a:p>
            <a:pPr algn="l" defTabSz="825482" hangingPunct="1">
              <a:lnSpc>
                <a:spcPts val="11000"/>
              </a:lnSpc>
              <a:defRPr/>
            </a:pPr>
            <a:r>
              <a:rPr lang="en-US" sz="12600" dirty="0">
                <a:solidFill>
                  <a:schemeClr val="bg1"/>
                </a:solidFill>
              </a:rPr>
              <a:t> </a:t>
            </a:r>
            <a:r>
              <a:rPr lang="en-US" sz="12600" dirty="0" smtClean="0">
                <a:solidFill>
                  <a:schemeClr val="bg1"/>
                </a:solidFill>
              </a:rPr>
              <a:t> </a:t>
            </a:r>
            <a:r>
              <a:rPr lang="en-US" altLang="zh-CN" sz="12600" dirty="0" smtClean="0">
                <a:solidFill>
                  <a:schemeClr val="bg1"/>
                </a:solidFill>
              </a:rPr>
              <a:t>- </a:t>
            </a:r>
            <a:r>
              <a:rPr lang="en-US" sz="12600" dirty="0" smtClean="0">
                <a:solidFill>
                  <a:schemeClr val="bg1"/>
                </a:solidFill>
              </a:rPr>
              <a:t>Application </a:t>
            </a:r>
            <a:r>
              <a:rPr lang="en-US" sz="12600" dirty="0">
                <a:solidFill>
                  <a:schemeClr val="bg1"/>
                </a:solidFill>
              </a:rPr>
              <a:t>Virtualization </a:t>
            </a:r>
            <a:r>
              <a:rPr lang="en-US" sz="12600" dirty="0" smtClean="0">
                <a:solidFill>
                  <a:schemeClr val="bg1"/>
                </a:solidFill>
              </a:rPr>
              <a:t>–Microsoft </a:t>
            </a:r>
            <a:r>
              <a:rPr lang="en-US" sz="12600" dirty="0">
                <a:solidFill>
                  <a:schemeClr val="bg1"/>
                </a:solidFill>
              </a:rPr>
              <a:t>App-V</a:t>
            </a:r>
          </a:p>
          <a:p>
            <a:pPr algn="l" defTabSz="825482" hangingPunct="1">
              <a:lnSpc>
                <a:spcPts val="11000"/>
              </a:lnSpc>
              <a:defRPr/>
            </a:pPr>
            <a:r>
              <a:rPr lang="en-US" sz="12600" dirty="0" smtClean="0">
                <a:solidFill>
                  <a:schemeClr val="bg1"/>
                </a:solidFill>
              </a:rPr>
              <a:t>  </a:t>
            </a:r>
            <a:r>
              <a:rPr lang="en-US" altLang="zh-CN" sz="12600" dirty="0" smtClean="0">
                <a:solidFill>
                  <a:schemeClr val="bg1"/>
                </a:solidFill>
              </a:rPr>
              <a:t>- </a:t>
            </a:r>
            <a:r>
              <a:rPr lang="en-US" sz="12600" dirty="0" smtClean="0">
                <a:solidFill>
                  <a:schemeClr val="bg1"/>
                </a:solidFill>
              </a:rPr>
              <a:t>3rd </a:t>
            </a:r>
            <a:r>
              <a:rPr lang="en-US" sz="12600" dirty="0">
                <a:solidFill>
                  <a:schemeClr val="bg1"/>
                </a:solidFill>
              </a:rPr>
              <a:t>Party Personal Firewalls –  Zone-Alarm	</a:t>
            </a:r>
          </a:p>
          <a:p>
            <a:pPr algn="l" defTabSz="825482" hangingPunct="1">
              <a:lnSpc>
                <a:spcPts val="11000"/>
              </a:lnSpc>
              <a:defRPr/>
            </a:pPr>
            <a:r>
              <a:rPr lang="en-US" sz="12600" dirty="0" smtClean="0">
                <a:solidFill>
                  <a:schemeClr val="bg1"/>
                </a:solidFill>
              </a:rPr>
              <a:t>  </a:t>
            </a:r>
            <a:r>
              <a:rPr lang="en-US" altLang="zh-CN" sz="12600" dirty="0" smtClean="0">
                <a:solidFill>
                  <a:schemeClr val="bg1"/>
                </a:solidFill>
              </a:rPr>
              <a:t>- </a:t>
            </a:r>
            <a:r>
              <a:rPr lang="en-US" sz="12600" dirty="0" smtClean="0">
                <a:solidFill>
                  <a:schemeClr val="bg1"/>
                </a:solidFill>
              </a:rPr>
              <a:t>Managed </a:t>
            </a:r>
            <a:r>
              <a:rPr lang="en-US" sz="12600" dirty="0">
                <a:solidFill>
                  <a:schemeClr val="bg1"/>
                </a:solidFill>
              </a:rPr>
              <a:t>by a Kernel </a:t>
            </a:r>
            <a:r>
              <a:rPr lang="en-US" sz="12600" dirty="0" smtClean="0">
                <a:solidFill>
                  <a:schemeClr val="bg1"/>
                </a:solidFill>
              </a:rPr>
              <a:t>to User Injected DLL</a:t>
            </a:r>
          </a:p>
        </p:txBody>
      </p:sp>
      <p:pic>
        <p:nvPicPr>
          <p:cNvPr id="9" name="Picture 8" descr="endpont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5038050" y="1817687"/>
            <a:ext cx="16109950" cy="11898313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/>
          <p:nvPr/>
        </p:nvSpPr>
        <p:spPr>
          <a:xfrm>
            <a:off x="1183148" y="233033"/>
            <a:ext cx="7990970" cy="13336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solidFill>
                  <a:srgbClr val="DCDEE0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en-US" sz="8000" b="1" dirty="0"/>
              <a:t>Hooking Issues</a:t>
            </a:r>
            <a:endParaRPr sz="8000" b="1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1600200"/>
            <a:ext cx="19560746" cy="113002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normAutofit/>
          </a:bodyPr>
          <a:lstStyle/>
          <a:p>
            <a:pPr marL="72000" indent="-1143000" algn="l" defTabSz="825482" hangingPunct="1">
              <a:lnSpc>
                <a:spcPts val="11000"/>
              </a:lnSpc>
              <a:buFont typeface="Wingdings" panose="05000000000000000000" pitchFamily="2" charset="2"/>
              <a:buChar char="ü"/>
              <a:defRPr/>
            </a:pPr>
            <a:r>
              <a:rPr lang="en-US" sz="8000" dirty="0">
                <a:solidFill>
                  <a:schemeClr val="bg1"/>
                </a:solidFill>
              </a:rPr>
              <a:t>Unsafe Injection</a:t>
            </a:r>
          </a:p>
          <a:p>
            <a:pPr marL="72000" indent="-1143000" algn="l" defTabSz="825482" hangingPunct="1">
              <a:lnSpc>
                <a:spcPts val="11000"/>
              </a:lnSpc>
              <a:buFont typeface="Wingdings" panose="05000000000000000000" pitchFamily="2" charset="2"/>
              <a:buChar char="ü"/>
              <a:defRPr/>
            </a:pPr>
            <a:r>
              <a:rPr lang="en-US" sz="8000" dirty="0">
                <a:solidFill>
                  <a:schemeClr val="bg1"/>
                </a:solidFill>
              </a:rPr>
              <a:t>Predictable RWX Code Stubs</a:t>
            </a:r>
          </a:p>
          <a:p>
            <a:pPr marL="72000" indent="-1143000" algn="l" defTabSz="825482" hangingPunct="1">
              <a:lnSpc>
                <a:spcPts val="11000"/>
              </a:lnSpc>
              <a:buFont typeface="Wingdings" panose="05000000000000000000" pitchFamily="2" charset="2"/>
              <a:buChar char="ü"/>
              <a:defRPr/>
            </a:pPr>
            <a:r>
              <a:rPr lang="en-US" sz="8000" dirty="0">
                <a:solidFill>
                  <a:schemeClr val="bg1"/>
                </a:solidFill>
              </a:rPr>
              <a:t>Predictable RX Code Stubs</a:t>
            </a:r>
          </a:p>
          <a:p>
            <a:pPr marL="72000" indent="-1143000" algn="l" defTabSz="825482" hangingPunct="1">
              <a:lnSpc>
                <a:spcPts val="11000"/>
              </a:lnSpc>
              <a:buFont typeface="Wingdings" panose="05000000000000000000" pitchFamily="2" charset="2"/>
              <a:buChar char="ü"/>
              <a:defRPr/>
            </a:pPr>
            <a:r>
              <a:rPr lang="en-US" sz="8000" dirty="0">
                <a:solidFill>
                  <a:schemeClr val="bg1"/>
                </a:solidFill>
              </a:rPr>
              <a:t>ASLR bypass – OS functions</a:t>
            </a:r>
          </a:p>
          <a:p>
            <a:pPr marL="72000" indent="-1143000" algn="l" defTabSz="825482" hangingPunct="1">
              <a:lnSpc>
                <a:spcPts val="11000"/>
              </a:lnSpc>
              <a:buFont typeface="Wingdings" panose="05000000000000000000" pitchFamily="2" charset="2"/>
              <a:buChar char="ü"/>
              <a:defRPr/>
            </a:pPr>
            <a:r>
              <a:rPr lang="en-US" sz="8000" dirty="0">
                <a:solidFill>
                  <a:schemeClr val="bg1"/>
                </a:solidFill>
              </a:rPr>
              <a:t>Hook Bypass – Call Hook</a:t>
            </a:r>
          </a:p>
          <a:p>
            <a:pPr marL="72000" indent="-1143000" algn="l" defTabSz="825482" hangingPunct="1">
              <a:lnSpc>
                <a:spcPts val="11000"/>
              </a:lnSpc>
              <a:buFont typeface="Wingdings" panose="05000000000000000000" pitchFamily="2" charset="2"/>
              <a:buChar char="ü"/>
              <a:defRPr/>
            </a:pPr>
            <a:r>
              <a:rPr lang="en-US" sz="8000" dirty="0">
                <a:solidFill>
                  <a:schemeClr val="bg1"/>
                </a:solidFill>
              </a:rPr>
              <a:t>RWX Hook code Stubs</a:t>
            </a:r>
          </a:p>
          <a:p>
            <a:pPr marL="72000" indent="-1143000" algn="l" defTabSz="825482" hangingPunct="1">
              <a:lnSpc>
                <a:spcPts val="11000"/>
              </a:lnSpc>
              <a:buFont typeface="Wingdings" panose="05000000000000000000" pitchFamily="2" charset="2"/>
              <a:buChar char="ü"/>
              <a:defRPr/>
            </a:pPr>
            <a:r>
              <a:rPr lang="en-US" sz="8000" dirty="0">
                <a:solidFill>
                  <a:schemeClr val="bg1"/>
                </a:solidFill>
              </a:rPr>
              <a:t>RWX Hooked Modules</a:t>
            </a:r>
          </a:p>
          <a:p>
            <a:pPr marL="0" marR="0" lvl="1" indent="228595" algn="ctr" defTabSz="82548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44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  <a:sym typeface="Helvetica Light"/>
            </a:endParaRPr>
          </a:p>
          <a:p>
            <a:pPr marL="0" marR="0" lvl="0" indent="0" algn="ctr" defTabSz="82548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4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pic>
        <p:nvPicPr>
          <p:cNvPr id="9" name="Picture 8" descr="Screen Shot 2016-12-25 at 7.15.31 PM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0734638" y="2774947"/>
            <a:ext cx="20413362" cy="5034932"/>
          </a:xfrm>
          <a:prstGeom prst="rect">
            <a:avLst/>
          </a:prstGeom>
        </p:spPr>
      </p:pic>
      <p:pic>
        <p:nvPicPr>
          <p:cNvPr id="10" name="Picture 9" descr="Screen Shot 2016-12-25 at 7.13.58 PM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0734638" y="8226187"/>
            <a:ext cx="20413362" cy="4074315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/>
          <p:nvPr/>
        </p:nvSpPr>
        <p:spPr>
          <a:xfrm>
            <a:off x="1183148" y="233033"/>
            <a:ext cx="12622045" cy="13336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solidFill>
                  <a:srgbClr val="DCDEE0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en-US" sz="8000" b="1" dirty="0"/>
              <a:t>Application Whitelisting</a:t>
            </a:r>
            <a:endParaRPr sz="8000" b="1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7199" y="1600200"/>
            <a:ext cx="26768324" cy="113002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normAutofit fontScale="25000" lnSpcReduction="20000"/>
          </a:bodyPr>
          <a:lstStyle/>
          <a:p>
            <a:pPr marL="72000" lvl="0" indent="-1143000" algn="l" defTabSz="825482" hangingPunct="1">
              <a:lnSpc>
                <a:spcPts val="11000"/>
              </a:lnSpc>
              <a:buFont typeface="Wingdings" panose="05000000000000000000" pitchFamily="2" charset="2"/>
              <a:buChar char="ü"/>
              <a:defRPr/>
            </a:pPr>
            <a:r>
              <a:rPr lang="en-US" sz="32000" dirty="0">
                <a:solidFill>
                  <a:schemeClr val="bg1"/>
                </a:solidFill>
              </a:rPr>
              <a:t>Applications can only be executed that are allowed</a:t>
            </a:r>
          </a:p>
          <a:p>
            <a:pPr lvl="0" algn="l" defTabSz="825482" hangingPunct="1">
              <a:lnSpc>
                <a:spcPts val="11000"/>
              </a:lnSpc>
              <a:defRPr/>
            </a:pPr>
            <a:r>
              <a:rPr lang="en-US" sz="32000" dirty="0" smtClean="0">
                <a:solidFill>
                  <a:schemeClr val="bg1"/>
                </a:solidFill>
              </a:rPr>
              <a:t>  </a:t>
            </a:r>
            <a:r>
              <a:rPr lang="en-US" altLang="zh-CN" sz="32000" dirty="0" smtClean="0">
                <a:solidFill>
                  <a:schemeClr val="bg1"/>
                </a:solidFill>
              </a:rPr>
              <a:t>- </a:t>
            </a:r>
            <a:r>
              <a:rPr lang="en-US" sz="24000" dirty="0" smtClean="0">
                <a:solidFill>
                  <a:schemeClr val="bg1"/>
                </a:solidFill>
              </a:rPr>
              <a:t>Bit9</a:t>
            </a:r>
            <a:r>
              <a:rPr lang="en-US" sz="24000" dirty="0">
                <a:solidFill>
                  <a:schemeClr val="bg1"/>
                </a:solidFill>
              </a:rPr>
              <a:t>, AppLocker, </a:t>
            </a:r>
            <a:r>
              <a:rPr lang="en-US" sz="24000" dirty="0" err="1">
                <a:solidFill>
                  <a:schemeClr val="bg1"/>
                </a:solidFill>
              </a:rPr>
              <a:t>Coretrace</a:t>
            </a:r>
            <a:endParaRPr lang="en-US" sz="24000" dirty="0">
              <a:solidFill>
                <a:schemeClr val="bg1"/>
              </a:solidFill>
            </a:endParaRPr>
          </a:p>
          <a:p>
            <a:pPr marL="72000" lvl="0" indent="-1143000" algn="l" defTabSz="825482" hangingPunct="1">
              <a:lnSpc>
                <a:spcPts val="11000"/>
              </a:lnSpc>
              <a:buFont typeface="Wingdings" panose="05000000000000000000" pitchFamily="2" charset="2"/>
              <a:buChar char="ü"/>
              <a:defRPr/>
            </a:pPr>
            <a:r>
              <a:rPr lang="en-US" sz="32000" dirty="0" smtClean="0">
                <a:solidFill>
                  <a:schemeClr val="bg1"/>
                </a:solidFill>
              </a:rPr>
              <a:t>Find </a:t>
            </a:r>
            <a:r>
              <a:rPr lang="en-US" sz="32000" dirty="0">
                <a:solidFill>
                  <a:schemeClr val="bg1"/>
                </a:solidFill>
              </a:rPr>
              <a:t>Applications that are Approved and can be used to execute code</a:t>
            </a:r>
          </a:p>
          <a:p>
            <a:pPr algn="l" defTabSz="825482" hangingPunct="1">
              <a:lnSpc>
                <a:spcPts val="11000"/>
              </a:lnSpc>
              <a:defRPr/>
            </a:pPr>
            <a:r>
              <a:rPr lang="en-US" sz="24000" dirty="0" smtClean="0">
                <a:solidFill>
                  <a:schemeClr val="bg1"/>
                </a:solidFill>
              </a:rPr>
              <a:t>  - Office</a:t>
            </a:r>
            <a:r>
              <a:rPr lang="en-US" sz="24000" dirty="0">
                <a:solidFill>
                  <a:schemeClr val="bg1"/>
                </a:solidFill>
              </a:rPr>
              <a:t>, POWERSHELL, </a:t>
            </a:r>
          </a:p>
          <a:p>
            <a:pPr algn="l" defTabSz="825482" hangingPunct="1">
              <a:lnSpc>
                <a:spcPts val="11000"/>
              </a:lnSpc>
              <a:defRPr/>
            </a:pPr>
            <a:r>
              <a:rPr lang="en-US" sz="24000" dirty="0" smtClean="0">
                <a:solidFill>
                  <a:schemeClr val="bg1"/>
                </a:solidFill>
              </a:rPr>
              <a:t>  - </a:t>
            </a:r>
            <a:r>
              <a:rPr lang="en-US" sz="24000" dirty="0" err="1" smtClean="0">
                <a:solidFill>
                  <a:schemeClr val="bg1"/>
                </a:solidFill>
              </a:rPr>
              <a:t>DllInjection</a:t>
            </a:r>
            <a:r>
              <a:rPr lang="en-US" sz="24000" dirty="0">
                <a:solidFill>
                  <a:schemeClr val="bg1"/>
                </a:solidFill>
              </a:rPr>
              <a:t>, PE-File Injection, Invoke Shellcode</a:t>
            </a:r>
            <a:r>
              <a:rPr lang="zh-CN" altLang="en-US" sz="24000" dirty="0">
                <a:solidFill>
                  <a:schemeClr val="bg1"/>
                </a:solidFill>
              </a:rPr>
              <a:t>，</a:t>
            </a:r>
            <a:r>
              <a:rPr lang="en-US" altLang="zh-CN" sz="24000" dirty="0">
                <a:solidFill>
                  <a:schemeClr val="bg1"/>
                </a:solidFill>
              </a:rPr>
              <a:t>K</a:t>
            </a:r>
            <a:r>
              <a:rPr lang="en-US" sz="24000" dirty="0">
                <a:solidFill>
                  <a:schemeClr val="bg1"/>
                </a:solidFill>
              </a:rPr>
              <a:t>eylogging, Basic Code Execution – Scripts, Stating or Ending Applications  </a:t>
            </a:r>
          </a:p>
          <a:p>
            <a:pPr algn="l" defTabSz="825482" hangingPunct="1">
              <a:lnSpc>
                <a:spcPts val="11000"/>
              </a:lnSpc>
              <a:defRPr/>
            </a:pPr>
            <a:r>
              <a:rPr lang="en-US" sz="24000" dirty="0" smtClean="0">
                <a:solidFill>
                  <a:schemeClr val="bg1"/>
                </a:solidFill>
              </a:rPr>
              <a:t>  - Full </a:t>
            </a:r>
            <a:r>
              <a:rPr lang="en-US" sz="24000" dirty="0">
                <a:solidFill>
                  <a:schemeClr val="bg1"/>
                </a:solidFill>
              </a:rPr>
              <a:t>Code Execution -  Injection/Execution</a:t>
            </a:r>
          </a:p>
          <a:p>
            <a:pPr marL="0" marR="0" lvl="0" indent="0" algn="ctr" defTabSz="82548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4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pic>
        <p:nvPicPr>
          <p:cNvPr id="9" name="Picture 8" descr="Screen Shot 2016-12-25 at 9.31.19 PM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5256262" y="3716593"/>
            <a:ext cx="15891738" cy="4183960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/>
          <p:nvPr/>
        </p:nvSpPr>
        <p:spPr>
          <a:xfrm>
            <a:off x="1183148" y="233033"/>
            <a:ext cx="12232516" cy="13336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solidFill>
                  <a:srgbClr val="DCDEE0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en-US" sz="8000" b="1" dirty="0"/>
              <a:t>Security Logging Tools </a:t>
            </a:r>
            <a:endParaRPr sz="8000" b="1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1600200"/>
            <a:ext cx="24580850" cy="113002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noAutofit/>
          </a:bodyPr>
          <a:lstStyle/>
          <a:p>
            <a:pPr marL="72000" indent="-1143000" algn="l" defTabSz="825482" hangingPunct="1">
              <a:lnSpc>
                <a:spcPts val="11000"/>
              </a:lnSpc>
              <a:buFont typeface="Wingdings" panose="05000000000000000000" pitchFamily="2" charset="2"/>
              <a:buChar char="ü"/>
              <a:defRPr/>
            </a:pPr>
            <a:r>
              <a:rPr lang="en-US" sz="8000" dirty="0">
                <a:solidFill>
                  <a:schemeClr val="bg1"/>
                </a:solidFill>
              </a:rPr>
              <a:t>SIEMs</a:t>
            </a:r>
          </a:p>
          <a:p>
            <a:pPr algn="l" defTabSz="825482" hangingPunct="1">
              <a:lnSpc>
                <a:spcPts val="11000"/>
              </a:lnSpc>
              <a:defRPr/>
            </a:pPr>
            <a:r>
              <a:rPr lang="en-US" sz="8000" dirty="0" smtClean="0">
                <a:solidFill>
                  <a:schemeClr val="bg1"/>
                </a:solidFill>
              </a:rPr>
              <a:t>  - </a:t>
            </a:r>
            <a:r>
              <a:rPr lang="en-US" sz="6000" dirty="0" smtClean="0">
                <a:solidFill>
                  <a:schemeClr val="bg1"/>
                </a:solidFill>
              </a:rPr>
              <a:t>Recording </a:t>
            </a:r>
            <a:r>
              <a:rPr lang="en-US" sz="6000" dirty="0">
                <a:solidFill>
                  <a:schemeClr val="bg1"/>
                </a:solidFill>
              </a:rPr>
              <a:t>all the data</a:t>
            </a:r>
          </a:p>
          <a:p>
            <a:pPr algn="l" defTabSz="825482" hangingPunct="1">
              <a:lnSpc>
                <a:spcPts val="11000"/>
              </a:lnSpc>
              <a:defRPr/>
            </a:pPr>
            <a:r>
              <a:rPr lang="en-US" sz="6000" dirty="0" smtClean="0">
                <a:solidFill>
                  <a:schemeClr val="bg1"/>
                </a:solidFill>
              </a:rPr>
              <a:t>   - Determine </a:t>
            </a:r>
            <a:r>
              <a:rPr lang="en-US" sz="6000" dirty="0">
                <a:solidFill>
                  <a:schemeClr val="bg1"/>
                </a:solidFill>
              </a:rPr>
              <a:t>Issues and Problems</a:t>
            </a:r>
          </a:p>
          <a:p>
            <a:pPr marL="72000" indent="-1143000" algn="l" defTabSz="825482" hangingPunct="1">
              <a:lnSpc>
                <a:spcPts val="11000"/>
              </a:lnSpc>
              <a:buFont typeface="Wingdings" panose="05000000000000000000" pitchFamily="2" charset="2"/>
              <a:buChar char="ü"/>
              <a:defRPr/>
            </a:pPr>
            <a:r>
              <a:rPr lang="en-US" sz="8000" dirty="0">
                <a:solidFill>
                  <a:schemeClr val="bg1"/>
                </a:solidFill>
              </a:rPr>
              <a:t> Bypass</a:t>
            </a:r>
          </a:p>
          <a:p>
            <a:pPr algn="l" defTabSz="825482" hangingPunct="1">
              <a:lnSpc>
                <a:spcPts val="11000"/>
              </a:lnSpc>
              <a:defRPr/>
            </a:pPr>
            <a:r>
              <a:rPr lang="en-US" sz="8000" dirty="0">
                <a:solidFill>
                  <a:schemeClr val="bg1"/>
                </a:solidFill>
              </a:rPr>
              <a:t> </a:t>
            </a:r>
            <a:r>
              <a:rPr lang="en-US" sz="8000" dirty="0" smtClean="0">
                <a:solidFill>
                  <a:schemeClr val="bg1"/>
                </a:solidFill>
              </a:rPr>
              <a:t>- </a:t>
            </a:r>
            <a:r>
              <a:rPr lang="en-US" sz="6000" dirty="0" smtClean="0">
                <a:solidFill>
                  <a:schemeClr val="bg1"/>
                </a:solidFill>
              </a:rPr>
              <a:t>Critical </a:t>
            </a:r>
            <a:r>
              <a:rPr lang="en-US" sz="6000" dirty="0">
                <a:solidFill>
                  <a:schemeClr val="bg1"/>
                </a:solidFill>
              </a:rPr>
              <a:t>issues in Logging – Source, Destination</a:t>
            </a:r>
          </a:p>
          <a:p>
            <a:pPr algn="l" defTabSz="825482" hangingPunct="1">
              <a:lnSpc>
                <a:spcPts val="11000"/>
              </a:lnSpc>
              <a:defRPr/>
            </a:pPr>
            <a:r>
              <a:rPr lang="en-US" sz="6000" dirty="0">
                <a:solidFill>
                  <a:schemeClr val="bg1"/>
                </a:solidFill>
              </a:rPr>
              <a:t> </a:t>
            </a:r>
            <a:r>
              <a:rPr lang="en-US" sz="6000" dirty="0" smtClean="0">
                <a:solidFill>
                  <a:schemeClr val="bg1"/>
                </a:solidFill>
              </a:rPr>
              <a:t>- Critical </a:t>
            </a:r>
            <a:r>
              <a:rPr lang="en-US" sz="6000" dirty="0">
                <a:solidFill>
                  <a:schemeClr val="bg1"/>
                </a:solidFill>
              </a:rPr>
              <a:t>Levels control by Clients</a:t>
            </a:r>
          </a:p>
          <a:p>
            <a:pPr algn="l" defTabSz="825482" hangingPunct="1">
              <a:lnSpc>
                <a:spcPts val="11000"/>
              </a:lnSpc>
              <a:defRPr/>
            </a:pPr>
            <a:r>
              <a:rPr lang="en-US" sz="6000" dirty="0">
                <a:solidFill>
                  <a:schemeClr val="bg1"/>
                </a:solidFill>
              </a:rPr>
              <a:t> </a:t>
            </a:r>
            <a:r>
              <a:rPr lang="en-US" sz="6000" dirty="0" smtClean="0">
                <a:solidFill>
                  <a:schemeClr val="bg1"/>
                </a:solidFill>
              </a:rPr>
              <a:t>- Time </a:t>
            </a:r>
            <a:r>
              <a:rPr lang="en-US" sz="6000" dirty="0">
                <a:solidFill>
                  <a:schemeClr val="bg1"/>
                </a:solidFill>
              </a:rPr>
              <a:t>always WIN – Set to 2 years in the future</a:t>
            </a:r>
          </a:p>
          <a:p>
            <a:pPr algn="l" defTabSz="825482" hangingPunct="1">
              <a:lnSpc>
                <a:spcPts val="11000"/>
              </a:lnSpc>
              <a:defRPr/>
            </a:pPr>
            <a:r>
              <a:rPr lang="en-US" sz="8000" dirty="0" smtClean="0">
                <a:solidFill>
                  <a:schemeClr val="bg1"/>
                </a:solidFill>
              </a:rPr>
              <a:t> - </a:t>
            </a:r>
            <a:r>
              <a:rPr lang="en-US" sz="6000" dirty="0" smtClean="0">
                <a:solidFill>
                  <a:schemeClr val="bg1"/>
                </a:solidFill>
              </a:rPr>
              <a:t>NTP </a:t>
            </a:r>
            <a:r>
              <a:rPr lang="en-US" sz="6000" dirty="0">
                <a:solidFill>
                  <a:schemeClr val="bg1"/>
                </a:solidFill>
              </a:rPr>
              <a:t>intercept, Change, or </a:t>
            </a:r>
            <a:r>
              <a:rPr lang="en-US" sz="6000" dirty="0" err="1">
                <a:solidFill>
                  <a:schemeClr val="bg1"/>
                </a:solidFill>
              </a:rPr>
              <a:t>TimeZone</a:t>
            </a:r>
            <a:endParaRPr lang="en-US" sz="6000" dirty="0">
              <a:solidFill>
                <a:schemeClr val="bg1"/>
              </a:solidFill>
            </a:endParaRPr>
          </a:p>
        </p:txBody>
      </p:sp>
      <p:pic>
        <p:nvPicPr>
          <p:cNvPr id="9" name="Picture 8" descr="Log-Management-Diagram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6241664" y="1817688"/>
            <a:ext cx="12254816" cy="11898312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/>
          <p:nvPr/>
        </p:nvSpPr>
        <p:spPr>
          <a:xfrm>
            <a:off x="1183148" y="233033"/>
            <a:ext cx="5681042" cy="13336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solidFill>
                  <a:srgbClr val="DCDEE0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en-US" sz="8000" b="1" dirty="0"/>
              <a:t>Take </a:t>
            </a:r>
            <a:r>
              <a:rPr lang="en-US" sz="8000" b="1" dirty="0" smtClean="0"/>
              <a:t>Away</a:t>
            </a:r>
            <a:endParaRPr sz="8000" b="1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023937" y="1600200"/>
            <a:ext cx="25611649" cy="113002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normAutofit fontScale="25000" lnSpcReduction="20000"/>
          </a:bodyPr>
          <a:lstStyle/>
          <a:p>
            <a:pPr marL="72000" lvl="0" indent="-1143000" algn="l" defTabSz="825482" hangingPunct="1">
              <a:lnSpc>
                <a:spcPts val="11000"/>
              </a:lnSpc>
              <a:buFont typeface="Wingdings" panose="05000000000000000000" pitchFamily="2" charset="2"/>
              <a:buChar char="ü"/>
              <a:defRPr/>
            </a:pPr>
            <a:r>
              <a:rPr lang="en-US" sz="32000" dirty="0">
                <a:solidFill>
                  <a:schemeClr val="bg1"/>
                </a:solidFill>
              </a:rPr>
              <a:t>Plenty of ways around ALL Security Technology</a:t>
            </a:r>
          </a:p>
          <a:p>
            <a:pPr lvl="0" algn="l" defTabSz="825482" hangingPunct="1">
              <a:lnSpc>
                <a:spcPts val="11000"/>
              </a:lnSpc>
              <a:defRPr/>
            </a:pPr>
            <a:r>
              <a:rPr lang="en-US" sz="24000" dirty="0" smtClean="0">
                <a:solidFill>
                  <a:schemeClr val="bg1"/>
                </a:solidFill>
              </a:rPr>
              <a:t> - Nothing </a:t>
            </a:r>
            <a:r>
              <a:rPr lang="en-US" sz="24000" dirty="0">
                <a:solidFill>
                  <a:schemeClr val="bg1"/>
                </a:solidFill>
              </a:rPr>
              <a:t>works </a:t>
            </a:r>
            <a:r>
              <a:rPr lang="en-US" sz="24000" dirty="0" smtClean="0">
                <a:solidFill>
                  <a:schemeClr val="bg1"/>
                </a:solidFill>
              </a:rPr>
              <a:t>100% </a:t>
            </a:r>
            <a:r>
              <a:rPr lang="en-US" sz="24000" dirty="0">
                <a:solidFill>
                  <a:schemeClr val="bg1"/>
                </a:solidFill>
              </a:rPr>
              <a:t>percent</a:t>
            </a:r>
          </a:p>
          <a:p>
            <a:pPr lvl="0" algn="l" defTabSz="825482" hangingPunct="1">
              <a:lnSpc>
                <a:spcPts val="11000"/>
              </a:lnSpc>
              <a:defRPr/>
            </a:pPr>
            <a:r>
              <a:rPr lang="en-US" sz="24000" dirty="0" smtClean="0">
                <a:solidFill>
                  <a:schemeClr val="bg1"/>
                </a:solidFill>
              </a:rPr>
              <a:t> - Endpoints </a:t>
            </a:r>
            <a:r>
              <a:rPr lang="en-US" sz="24000" dirty="0">
                <a:solidFill>
                  <a:schemeClr val="bg1"/>
                </a:solidFill>
              </a:rPr>
              <a:t>are the Easy Part</a:t>
            </a:r>
          </a:p>
          <a:p>
            <a:pPr marL="72000" lvl="0" indent="-1143000" algn="l" defTabSz="825482" hangingPunct="1">
              <a:lnSpc>
                <a:spcPts val="11000"/>
              </a:lnSpc>
              <a:buFont typeface="Wingdings" panose="05000000000000000000" pitchFamily="2" charset="2"/>
              <a:buChar char="ü"/>
              <a:defRPr/>
            </a:pPr>
            <a:r>
              <a:rPr lang="en-US" sz="32000" dirty="0" smtClean="0">
                <a:solidFill>
                  <a:schemeClr val="bg1"/>
                </a:solidFill>
              </a:rPr>
              <a:t>Solutions</a:t>
            </a:r>
            <a:endParaRPr lang="en-US" sz="32000" dirty="0">
              <a:solidFill>
                <a:schemeClr val="bg1"/>
              </a:solidFill>
            </a:endParaRPr>
          </a:p>
          <a:p>
            <a:pPr lvl="0" algn="l" defTabSz="825482" hangingPunct="1">
              <a:lnSpc>
                <a:spcPts val="11000"/>
              </a:lnSpc>
              <a:defRPr/>
            </a:pPr>
            <a:r>
              <a:rPr lang="en-US" sz="24000" dirty="0" smtClean="0">
                <a:solidFill>
                  <a:schemeClr val="bg1"/>
                </a:solidFill>
              </a:rPr>
              <a:t>  - Defense </a:t>
            </a:r>
            <a:r>
              <a:rPr lang="en-US" sz="24000" dirty="0">
                <a:solidFill>
                  <a:schemeClr val="bg1"/>
                </a:solidFill>
              </a:rPr>
              <a:t>in Depth</a:t>
            </a:r>
          </a:p>
          <a:p>
            <a:pPr lvl="0" algn="l" defTabSz="825482" hangingPunct="1">
              <a:lnSpc>
                <a:spcPts val="11000"/>
              </a:lnSpc>
              <a:defRPr/>
            </a:pPr>
            <a:r>
              <a:rPr lang="en-US" sz="24000" dirty="0" smtClean="0">
                <a:solidFill>
                  <a:schemeClr val="bg1"/>
                </a:solidFill>
              </a:rPr>
              <a:t>  - Detection </a:t>
            </a:r>
            <a:r>
              <a:rPr lang="en-US" sz="24000" dirty="0">
                <a:solidFill>
                  <a:schemeClr val="bg1"/>
                </a:solidFill>
              </a:rPr>
              <a:t>in Depth</a:t>
            </a:r>
          </a:p>
          <a:p>
            <a:pPr lvl="0" algn="l" defTabSz="825482" hangingPunct="1">
              <a:lnSpc>
                <a:spcPts val="11000"/>
              </a:lnSpc>
              <a:defRPr/>
            </a:pPr>
            <a:r>
              <a:rPr lang="en-US" sz="24000" dirty="0" smtClean="0">
                <a:solidFill>
                  <a:schemeClr val="bg1"/>
                </a:solidFill>
              </a:rPr>
              <a:t>  - Variance </a:t>
            </a:r>
            <a:r>
              <a:rPr lang="en-US" sz="24000" dirty="0">
                <a:solidFill>
                  <a:schemeClr val="bg1"/>
                </a:solidFill>
              </a:rPr>
              <a:t>is the key to success</a:t>
            </a:r>
          </a:p>
          <a:p>
            <a:pPr marL="72000" lvl="0" indent="-1143000" algn="l" defTabSz="825482" hangingPunct="1">
              <a:lnSpc>
                <a:spcPts val="11000"/>
              </a:lnSpc>
              <a:buFont typeface="Wingdings" panose="05000000000000000000" pitchFamily="2" charset="2"/>
              <a:buChar char="ü"/>
              <a:defRPr/>
            </a:pPr>
            <a:r>
              <a:rPr lang="en-US" sz="32000" dirty="0">
                <a:solidFill>
                  <a:schemeClr val="bg1"/>
                </a:solidFill>
              </a:rPr>
              <a:t>Different Solutions vs. Single Solution</a:t>
            </a:r>
          </a:p>
          <a:p>
            <a:pPr marL="0" marR="0" lvl="1" indent="228595" algn="ctr" defTabSz="82548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44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  <a:sym typeface="Helvetica Light"/>
            </a:endParaRPr>
          </a:p>
          <a:p>
            <a:pPr marL="0" marR="0" lvl="0" indent="0" algn="ctr" defTabSz="82548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4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pic>
        <p:nvPicPr>
          <p:cNvPr id="10" name="Picture 9" descr="images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5038050" y="1817688"/>
            <a:ext cx="16109950" cy="11827744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5279329" y="5918013"/>
            <a:ext cx="15633290" cy="241091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5000" b="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Thank You!</a:t>
            </a:r>
            <a:endParaRPr kumimoji="0" lang="zh-CN" altLang="en-US" sz="150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56054602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" y="1433022"/>
            <a:ext cx="22050399" cy="18506797"/>
          </a:xfrm>
          <a:noFill/>
        </p:spPr>
        <p:txBody>
          <a:bodyPr anchor="t">
            <a:noAutofit/>
          </a:bodyPr>
          <a:lstStyle/>
          <a:p>
            <a:pPr marL="72000" indent="-1143000">
              <a:lnSpc>
                <a:spcPts val="10500"/>
              </a:lnSpc>
              <a:spcBef>
                <a:spcPts val="0"/>
              </a:spcBef>
              <a:buSzTx/>
              <a:buFont typeface="Wingdings" panose="05000000000000000000" pitchFamily="2" charset="2"/>
              <a:buChar char="ü"/>
            </a:pPr>
            <a:r>
              <a:rPr lang="en-US" sz="8000" dirty="0">
                <a:solidFill>
                  <a:schemeClr val="bg1"/>
                </a:solidFill>
              </a:rPr>
              <a:t>CISO of Motorola Mobility</a:t>
            </a:r>
          </a:p>
          <a:p>
            <a:pPr marL="0" indent="0">
              <a:lnSpc>
                <a:spcPts val="10500"/>
              </a:lnSpc>
              <a:spcBef>
                <a:spcPts val="0"/>
              </a:spcBef>
              <a:buSzTx/>
              <a:buNone/>
            </a:pPr>
            <a:r>
              <a:rPr lang="en-US" altLang="zh-CN" sz="6000" dirty="0" smtClean="0">
                <a:solidFill>
                  <a:schemeClr val="bg1"/>
                </a:solidFill>
              </a:rPr>
              <a:t>  - </a:t>
            </a:r>
            <a:r>
              <a:rPr lang="en-US" sz="6000" dirty="0" smtClean="0">
                <a:solidFill>
                  <a:schemeClr val="bg1"/>
                </a:solidFill>
              </a:rPr>
              <a:t>@</a:t>
            </a:r>
            <a:r>
              <a:rPr lang="en-US" sz="6000" dirty="0" err="1">
                <a:solidFill>
                  <a:schemeClr val="bg1"/>
                </a:solidFill>
              </a:rPr>
              <a:t>secrich</a:t>
            </a:r>
            <a:r>
              <a:rPr lang="en-US" sz="6000" dirty="0">
                <a:solidFill>
                  <a:schemeClr val="bg1"/>
                </a:solidFill>
              </a:rPr>
              <a:t> – On Twitter</a:t>
            </a:r>
          </a:p>
          <a:p>
            <a:pPr marL="0" indent="0">
              <a:lnSpc>
                <a:spcPts val="10500"/>
              </a:lnSpc>
              <a:spcBef>
                <a:spcPts val="0"/>
              </a:spcBef>
              <a:buSzTx/>
              <a:buNone/>
            </a:pPr>
            <a:r>
              <a:rPr lang="en-US" sz="6000" dirty="0" smtClean="0">
                <a:solidFill>
                  <a:schemeClr val="bg1"/>
                </a:solidFill>
              </a:rPr>
              <a:t>  </a:t>
            </a:r>
            <a:r>
              <a:rPr lang="en-US" altLang="zh-CN" sz="6000" dirty="0" smtClean="0">
                <a:solidFill>
                  <a:schemeClr val="bg1"/>
                </a:solidFill>
              </a:rPr>
              <a:t>- </a:t>
            </a:r>
            <a:r>
              <a:rPr lang="en-US" sz="6000" dirty="0" smtClean="0">
                <a:solidFill>
                  <a:schemeClr val="bg1"/>
                </a:solidFill>
              </a:rPr>
              <a:t>Have </a:t>
            </a:r>
            <a:r>
              <a:rPr lang="en-US" sz="6000" dirty="0">
                <a:solidFill>
                  <a:schemeClr val="bg1"/>
                </a:solidFill>
              </a:rPr>
              <a:t>a Crazy Family all part of the fun</a:t>
            </a:r>
          </a:p>
          <a:p>
            <a:pPr marL="0" indent="0">
              <a:lnSpc>
                <a:spcPts val="10500"/>
              </a:lnSpc>
              <a:spcBef>
                <a:spcPts val="0"/>
              </a:spcBef>
              <a:buSzTx/>
              <a:buNone/>
            </a:pPr>
            <a:r>
              <a:rPr lang="en-US" sz="6000" dirty="0" smtClean="0">
                <a:solidFill>
                  <a:schemeClr val="bg1"/>
                </a:solidFill>
              </a:rPr>
              <a:t>  </a:t>
            </a:r>
            <a:r>
              <a:rPr lang="en-US" altLang="zh-CN" sz="6000" dirty="0" smtClean="0">
                <a:solidFill>
                  <a:schemeClr val="bg1"/>
                </a:solidFill>
              </a:rPr>
              <a:t>- </a:t>
            </a:r>
            <a:r>
              <a:rPr lang="en-US" sz="6000" dirty="0" smtClean="0">
                <a:solidFill>
                  <a:schemeClr val="bg1"/>
                </a:solidFill>
              </a:rPr>
              <a:t>Been </a:t>
            </a:r>
            <a:r>
              <a:rPr lang="en-US" sz="6000" dirty="0">
                <a:solidFill>
                  <a:schemeClr val="bg1"/>
                </a:solidFill>
              </a:rPr>
              <a:t>Doing this way to LONG</a:t>
            </a:r>
          </a:p>
          <a:p>
            <a:pPr marL="72000" indent="-1143000">
              <a:lnSpc>
                <a:spcPts val="10500"/>
              </a:lnSpc>
              <a:spcBef>
                <a:spcPts val="0"/>
              </a:spcBef>
              <a:buSzTx/>
              <a:buFont typeface="Wingdings" panose="05000000000000000000" pitchFamily="2" charset="2"/>
              <a:buChar char="ü"/>
            </a:pPr>
            <a:r>
              <a:rPr lang="en-US" sz="8000" dirty="0">
                <a:solidFill>
                  <a:schemeClr val="bg1"/>
                </a:solidFill>
              </a:rPr>
              <a:t>Security Startup Veteran </a:t>
            </a:r>
            <a:endParaRPr lang="en-US" sz="8000" dirty="0" smtClean="0">
              <a:solidFill>
                <a:schemeClr val="bg1"/>
              </a:solidFill>
            </a:endParaRPr>
          </a:p>
          <a:p>
            <a:pPr marL="0" indent="0">
              <a:lnSpc>
                <a:spcPts val="10500"/>
              </a:lnSpc>
              <a:spcBef>
                <a:spcPts val="0"/>
              </a:spcBef>
              <a:buSzTx/>
              <a:buNone/>
            </a:pPr>
            <a:r>
              <a:rPr lang="en-US" sz="6000" dirty="0" smtClean="0">
                <a:solidFill>
                  <a:schemeClr val="bg1"/>
                </a:solidFill>
              </a:rPr>
              <a:t>  </a:t>
            </a:r>
            <a:r>
              <a:rPr lang="en-US" altLang="zh-CN" sz="6000" dirty="0" smtClean="0">
                <a:solidFill>
                  <a:schemeClr val="bg1"/>
                </a:solidFill>
              </a:rPr>
              <a:t>- </a:t>
            </a:r>
            <a:r>
              <a:rPr lang="en-US" sz="6000" dirty="0" err="1" smtClean="0">
                <a:solidFill>
                  <a:schemeClr val="bg1"/>
                </a:solidFill>
              </a:rPr>
              <a:t>SecureIT</a:t>
            </a:r>
            <a:r>
              <a:rPr lang="en-US" sz="6000" dirty="0">
                <a:solidFill>
                  <a:schemeClr val="bg1"/>
                </a:solidFill>
              </a:rPr>
              <a:t>, Verisign, </a:t>
            </a:r>
            <a:r>
              <a:rPr lang="en-US" sz="6000" dirty="0" err="1" smtClean="0">
                <a:solidFill>
                  <a:schemeClr val="bg1"/>
                </a:solidFill>
              </a:rPr>
              <a:t>AirDefense</a:t>
            </a:r>
            <a:endParaRPr lang="en-US" sz="6000" dirty="0">
              <a:solidFill>
                <a:schemeClr val="bg1"/>
              </a:solidFill>
            </a:endParaRPr>
          </a:p>
          <a:p>
            <a:pPr marL="72000" indent="-1143000">
              <a:lnSpc>
                <a:spcPts val="10500"/>
              </a:lnSpc>
              <a:spcBef>
                <a:spcPts val="0"/>
              </a:spcBef>
              <a:buSzTx/>
              <a:buFont typeface="Wingdings" panose="05000000000000000000" pitchFamily="2" charset="2"/>
              <a:buChar char="ü"/>
            </a:pPr>
            <a:r>
              <a:rPr lang="en-US" sz="8000" dirty="0">
                <a:solidFill>
                  <a:schemeClr val="bg1"/>
                </a:solidFill>
              </a:rPr>
              <a:t>Corporate Veteran (Siemens, GE, </a:t>
            </a:r>
            <a:r>
              <a:rPr lang="en-US" sz="8000" dirty="0" smtClean="0">
                <a:solidFill>
                  <a:schemeClr val="bg1"/>
                </a:solidFill>
              </a:rPr>
              <a:t>Moto)</a:t>
            </a:r>
            <a:endParaRPr lang="en-US" sz="8000" dirty="0">
              <a:solidFill>
                <a:schemeClr val="bg1"/>
              </a:solidFill>
            </a:endParaRPr>
          </a:p>
          <a:p>
            <a:pPr marL="72000" indent="-1143000">
              <a:lnSpc>
                <a:spcPts val="10500"/>
              </a:lnSpc>
              <a:spcBef>
                <a:spcPts val="0"/>
              </a:spcBef>
              <a:buSzTx/>
              <a:buFont typeface="Wingdings" panose="05000000000000000000" pitchFamily="2" charset="2"/>
              <a:buChar char="ü"/>
            </a:pPr>
            <a:r>
              <a:rPr lang="en-US" sz="8000" dirty="0">
                <a:solidFill>
                  <a:schemeClr val="bg1"/>
                </a:solidFill>
              </a:rPr>
              <a:t>We can only improve </a:t>
            </a:r>
            <a:r>
              <a:rPr lang="en-US" sz="8000" dirty="0" smtClean="0">
                <a:solidFill>
                  <a:schemeClr val="bg1"/>
                </a:solidFill>
              </a:rPr>
              <a:t>by </a:t>
            </a:r>
            <a:r>
              <a:rPr lang="en-US" sz="8000" dirty="0">
                <a:solidFill>
                  <a:schemeClr val="bg1"/>
                </a:solidFill>
              </a:rPr>
              <a:t>adding Complexity </a:t>
            </a:r>
            <a:r>
              <a:rPr lang="en-US" sz="8000" dirty="0" smtClean="0">
                <a:solidFill>
                  <a:schemeClr val="bg1"/>
                </a:solidFill>
              </a:rPr>
              <a:t>   we </a:t>
            </a:r>
            <a:r>
              <a:rPr lang="en-US" sz="8000" dirty="0">
                <a:solidFill>
                  <a:schemeClr val="bg1"/>
                </a:solidFill>
              </a:rPr>
              <a:t>are so….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166529" y="1433022"/>
            <a:ext cx="13981471" cy="122829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4" cstate="print"/>
          <a:srcRect r="17904"/>
          <a:stretch/>
        </p:blipFill>
        <p:spPr bwMode="auto">
          <a:xfrm>
            <a:off x="18471682" y="1433021"/>
            <a:ext cx="16055062" cy="122829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Shape 131"/>
          <p:cNvSpPr/>
          <p:nvPr/>
        </p:nvSpPr>
        <p:spPr>
          <a:xfrm>
            <a:off x="992574" y="99324"/>
            <a:ext cx="5280292" cy="13336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solidFill>
                  <a:srgbClr val="DCDEE0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en-US" sz="8000" b="1" dirty="0" smtClean="0"/>
              <a:t>About Me</a:t>
            </a:r>
            <a:endParaRPr sz="8000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/>
          <p:nvPr/>
        </p:nvSpPr>
        <p:spPr>
          <a:xfrm>
            <a:off x="1635125" y="669051"/>
            <a:ext cx="10550965" cy="13336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solidFill>
                  <a:srgbClr val="DCDEE0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en-US" sz="8000" b="1" dirty="0"/>
              <a:t>Definition of Bypass</a:t>
            </a:r>
            <a:endParaRPr sz="80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1183148" y="2369303"/>
            <a:ext cx="23854902" cy="1138773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>
              <a:lnSpc>
                <a:spcPts val="11000"/>
              </a:lnSpc>
            </a:pPr>
            <a:r>
              <a:rPr lang="en-US" sz="6000" dirty="0" smtClean="0">
                <a:solidFill>
                  <a:srgbClr val="FFFF00"/>
                </a:solidFill>
              </a:rPr>
              <a:t>noun</a:t>
            </a:r>
          </a:p>
          <a:p>
            <a:pPr marL="857250" indent="-857250" algn="l">
              <a:lnSpc>
                <a:spcPts val="11000"/>
              </a:lnSpc>
              <a:buFont typeface="Wingdings" panose="05000000000000000000" pitchFamily="2" charset="2"/>
              <a:buChar char="ü"/>
            </a:pPr>
            <a:r>
              <a:rPr lang="en-US" sz="6000" dirty="0" smtClean="0">
                <a:solidFill>
                  <a:schemeClr val="bg1"/>
                </a:solidFill>
              </a:rPr>
              <a:t>a road passing around a town or its center to provide an alternative route for through traffic.</a:t>
            </a:r>
          </a:p>
          <a:p>
            <a:pPr algn="l">
              <a:lnSpc>
                <a:spcPts val="11000"/>
              </a:lnSpc>
            </a:pPr>
            <a:r>
              <a:rPr lang="en-US" sz="6000" dirty="0" smtClean="0">
                <a:solidFill>
                  <a:schemeClr val="bg1"/>
                </a:solidFill>
              </a:rPr>
              <a:t>synonyms:	</a:t>
            </a:r>
            <a:r>
              <a:rPr lang="en-US" sz="6000" dirty="0" smtClean="0">
                <a:solidFill>
                  <a:srgbClr val="FFFF00"/>
                </a:solidFill>
              </a:rPr>
              <a:t>detour, alternative route, diversion, shortcut</a:t>
            </a:r>
          </a:p>
          <a:p>
            <a:pPr algn="l">
              <a:lnSpc>
                <a:spcPts val="11000"/>
              </a:lnSpc>
            </a:pPr>
            <a:r>
              <a:rPr lang="en-US" sz="6000" dirty="0" smtClean="0">
                <a:solidFill>
                  <a:srgbClr val="FFFF00"/>
                </a:solidFill>
              </a:rPr>
              <a:t>verb</a:t>
            </a:r>
          </a:p>
          <a:p>
            <a:pPr algn="l">
              <a:lnSpc>
                <a:spcPts val="11000"/>
              </a:lnSpc>
            </a:pPr>
            <a:r>
              <a:rPr lang="en-US" sz="6000" b="1" dirty="0" smtClean="0">
                <a:solidFill>
                  <a:schemeClr val="bg1"/>
                </a:solidFill>
              </a:rPr>
              <a:t>Go past or around.</a:t>
            </a:r>
          </a:p>
          <a:p>
            <a:pPr algn="l">
              <a:lnSpc>
                <a:spcPts val="11000"/>
              </a:lnSpc>
            </a:pPr>
            <a:r>
              <a:rPr lang="en-US" sz="6000" dirty="0" smtClean="0">
                <a:solidFill>
                  <a:schemeClr val="bg1"/>
                </a:solidFill>
              </a:rPr>
              <a:t>"bypass the farm and continue to the road"</a:t>
            </a:r>
          </a:p>
          <a:p>
            <a:pPr algn="l">
              <a:lnSpc>
                <a:spcPts val="11000"/>
              </a:lnSpc>
            </a:pPr>
            <a:r>
              <a:rPr lang="en-US" sz="6000" dirty="0" smtClean="0">
                <a:solidFill>
                  <a:schemeClr val="bg1"/>
                </a:solidFill>
              </a:rPr>
              <a:t>synonyms:	</a:t>
            </a:r>
            <a:r>
              <a:rPr lang="en-US" sz="6000" dirty="0" smtClean="0">
                <a:solidFill>
                  <a:srgbClr val="FFFF00"/>
                </a:solidFill>
              </a:rPr>
              <a:t>go around, go past, make a detour around; </a:t>
            </a:r>
            <a:endParaRPr kumimoji="0" lang="en-US" sz="6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Helvetica Light"/>
            </a:endParaRPr>
          </a:p>
        </p:txBody>
      </p:sp>
      <p:pic>
        <p:nvPicPr>
          <p:cNvPr id="6" name="Picture 6" descr="the-worlds-top-10-fun-examples-of-bad-securit-L-nS3uIQ.jpe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5038051" y="1817688"/>
            <a:ext cx="16109950" cy="11898311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/>
          <p:nvPr/>
        </p:nvSpPr>
        <p:spPr>
          <a:xfrm>
            <a:off x="1183148" y="233033"/>
            <a:ext cx="7397859" cy="13336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solidFill>
                  <a:srgbClr val="DCDEE0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en-US" sz="8000" b="1" dirty="0"/>
              <a:t>Items covered</a:t>
            </a:r>
            <a:endParaRPr sz="8000" b="1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023938" y="1817688"/>
            <a:ext cx="24014112" cy="110827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normAutofit/>
          </a:bodyPr>
          <a:lstStyle/>
          <a:p>
            <a:pPr marL="1143000" marR="0" lvl="0" indent="-1143000" algn="l" defTabSz="82548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80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sym typeface="Helvetica Light"/>
              </a:rPr>
              <a:t>Network Controls</a:t>
            </a:r>
          </a:p>
          <a:p>
            <a:pPr lvl="4" indent="0" algn="l" defTabSz="825482" hangingPunct="1">
              <a:defRPr/>
            </a:pPr>
            <a:r>
              <a:rPr lang="en-US" altLang="zh-CN" sz="8000" dirty="0">
                <a:solidFill>
                  <a:schemeClr val="bg1"/>
                </a:solidFill>
              </a:rPr>
              <a:t> </a:t>
            </a:r>
            <a:r>
              <a:rPr lang="en-US" altLang="zh-CN" sz="8000" dirty="0" smtClean="0">
                <a:solidFill>
                  <a:schemeClr val="bg1"/>
                </a:solidFill>
              </a:rPr>
              <a:t>     - Firewalls</a:t>
            </a:r>
            <a:endParaRPr lang="en-US" altLang="zh-CN" sz="8000" dirty="0">
              <a:solidFill>
                <a:schemeClr val="bg1"/>
              </a:solidFill>
            </a:endParaRPr>
          </a:p>
          <a:p>
            <a:pPr lvl="2" indent="0" algn="l" defTabSz="825482" hangingPunct="1">
              <a:defRPr/>
            </a:pPr>
            <a:r>
              <a:rPr lang="en-US" altLang="zh-CN" sz="8000" dirty="0" smtClean="0">
                <a:solidFill>
                  <a:schemeClr val="bg1"/>
                </a:solidFill>
              </a:rPr>
              <a:t>      - Web </a:t>
            </a:r>
            <a:r>
              <a:rPr lang="en-US" altLang="zh-CN" sz="8000" dirty="0">
                <a:solidFill>
                  <a:schemeClr val="bg1"/>
                </a:solidFill>
              </a:rPr>
              <a:t>Application Firewalls</a:t>
            </a:r>
          </a:p>
          <a:p>
            <a:pPr lvl="7" indent="0" algn="l" defTabSz="825482" hangingPunct="1">
              <a:defRPr/>
            </a:pPr>
            <a:r>
              <a:rPr lang="en-US" altLang="zh-CN" sz="8000" dirty="0" smtClean="0">
                <a:solidFill>
                  <a:schemeClr val="bg1"/>
                </a:solidFill>
              </a:rPr>
              <a:t>      - Sandboxes</a:t>
            </a:r>
            <a:endParaRPr kumimoji="0" lang="en-US" sz="8000" b="0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sym typeface="Helvetica Light"/>
            </a:endParaRPr>
          </a:p>
          <a:p>
            <a:pPr lvl="1" indent="0" algn="l" defTabSz="825482" eaLnBrk="1" hangingPunct="1">
              <a:defRPr/>
            </a:pPr>
            <a:r>
              <a:rPr lang="en-US" sz="8000" dirty="0" smtClean="0">
                <a:solidFill>
                  <a:schemeClr val="bg1"/>
                </a:solidFill>
              </a:rPr>
              <a:t>      - Traffic </a:t>
            </a:r>
            <a:endParaRPr lang="en-US" sz="8000" dirty="0">
              <a:solidFill>
                <a:schemeClr val="bg1"/>
              </a:solidFill>
            </a:endParaRPr>
          </a:p>
          <a:p>
            <a:pPr marL="1143000" marR="0" lvl="1" indent="-1143000" algn="l" defTabSz="82548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80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sym typeface="Helvetica Light"/>
              </a:rPr>
              <a:t>Endpoint Controls</a:t>
            </a:r>
          </a:p>
          <a:p>
            <a:pPr lvl="7" indent="0" algn="l" defTabSz="825482" eaLnBrk="1" hangingPunct="1">
              <a:defRPr/>
            </a:pPr>
            <a:r>
              <a:rPr lang="en-US" sz="8000" dirty="0">
                <a:solidFill>
                  <a:schemeClr val="bg1"/>
                </a:solidFill>
              </a:rPr>
              <a:t>   </a:t>
            </a:r>
            <a:r>
              <a:rPr lang="en-US" sz="8000" dirty="0" smtClean="0">
                <a:solidFill>
                  <a:schemeClr val="bg1"/>
                </a:solidFill>
              </a:rPr>
              <a:t>  - Antivirus</a:t>
            </a:r>
            <a:endParaRPr lang="en-US" sz="8000" dirty="0">
              <a:solidFill>
                <a:schemeClr val="bg1"/>
              </a:solidFill>
            </a:endParaRPr>
          </a:p>
          <a:p>
            <a:pPr lvl="7" indent="0" algn="l" defTabSz="825482" eaLnBrk="1" hangingPunct="1">
              <a:defRPr/>
            </a:pPr>
            <a:r>
              <a:rPr lang="en-US" sz="8000" dirty="0">
                <a:solidFill>
                  <a:schemeClr val="bg1"/>
                </a:solidFill>
              </a:rPr>
              <a:t>     </a:t>
            </a:r>
            <a:r>
              <a:rPr lang="en-US" sz="8000" dirty="0" smtClean="0">
                <a:solidFill>
                  <a:schemeClr val="bg1"/>
                </a:solidFill>
              </a:rPr>
              <a:t>- Exploit </a:t>
            </a:r>
            <a:r>
              <a:rPr lang="en-US" sz="8000" dirty="0">
                <a:solidFill>
                  <a:schemeClr val="bg1"/>
                </a:solidFill>
              </a:rPr>
              <a:t>Mitigation</a:t>
            </a:r>
          </a:p>
          <a:p>
            <a:pPr lvl="7" indent="0" algn="l" defTabSz="825482" eaLnBrk="1" hangingPunct="1">
              <a:defRPr/>
            </a:pPr>
            <a:r>
              <a:rPr lang="en-US" sz="8000" dirty="0">
                <a:solidFill>
                  <a:schemeClr val="bg1"/>
                </a:solidFill>
              </a:rPr>
              <a:t>     </a:t>
            </a:r>
            <a:r>
              <a:rPr lang="en-US" sz="8000" dirty="0" smtClean="0">
                <a:solidFill>
                  <a:schemeClr val="bg1"/>
                </a:solidFill>
              </a:rPr>
              <a:t>- Advance </a:t>
            </a:r>
            <a:r>
              <a:rPr lang="en-US" sz="8000" dirty="0">
                <a:solidFill>
                  <a:schemeClr val="bg1"/>
                </a:solidFill>
              </a:rPr>
              <a:t>Detection</a:t>
            </a:r>
          </a:p>
          <a:p>
            <a:pPr marL="0" marR="0" lvl="1" indent="228595" algn="ctr" defTabSz="82548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44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  <a:sym typeface="Helvetica Light"/>
            </a:endParaRPr>
          </a:p>
          <a:p>
            <a:pPr marL="0" marR="0" lvl="0" indent="0" algn="ctr" defTabSz="82548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4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pic>
        <p:nvPicPr>
          <p:cNvPr id="9" name="Picture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0574000" y="1817688"/>
            <a:ext cx="10205884" cy="6153326"/>
          </a:xfrm>
          <a:prstGeom prst="rect">
            <a:avLst/>
          </a:prstGeom>
        </p:spPr>
      </p:pic>
      <p:pic>
        <p:nvPicPr>
          <p:cNvPr id="10" name="Picture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0942116" y="7971014"/>
            <a:ext cx="10205884" cy="5744986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/>
          <p:nvPr/>
        </p:nvSpPr>
        <p:spPr>
          <a:xfrm>
            <a:off x="1183148" y="233033"/>
            <a:ext cx="14492750" cy="13336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solidFill>
                  <a:srgbClr val="DCDEE0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en-US" altLang="zh-CN" sz="8000" b="1" dirty="0"/>
              <a:t>Network controls--</a:t>
            </a:r>
            <a:r>
              <a:rPr lang="en-US" sz="8000" b="1" dirty="0"/>
              <a:t>Firewalls</a:t>
            </a:r>
            <a:endParaRPr sz="8000" b="1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023938" y="1600200"/>
            <a:ext cx="24014112" cy="113002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normAutofit/>
          </a:bodyPr>
          <a:lstStyle/>
          <a:p>
            <a:pPr marL="72000" lvl="0" indent="-1143000" algn="l" defTabSz="825482" hangingPunct="1">
              <a:lnSpc>
                <a:spcPts val="11000"/>
              </a:lnSpc>
              <a:buFont typeface="Wingdings" panose="05000000000000000000" pitchFamily="2" charset="2"/>
              <a:buChar char="ü"/>
            </a:pPr>
            <a:r>
              <a:rPr lang="en-US" sz="8000" dirty="0" smtClean="0">
                <a:solidFill>
                  <a:schemeClr val="bg1"/>
                </a:solidFill>
              </a:rPr>
              <a:t>Even Scanner like NMAP can tell information</a:t>
            </a:r>
          </a:p>
          <a:p>
            <a:pPr marL="72000" lvl="4" indent="0" algn="l" defTabSz="825482" hangingPunct="1">
              <a:lnSpc>
                <a:spcPts val="11000"/>
              </a:lnSpc>
            </a:pPr>
            <a:r>
              <a:rPr lang="en-US" sz="6000" dirty="0" smtClean="0">
                <a:solidFill>
                  <a:schemeClr val="bg1"/>
                </a:solidFill>
              </a:rPr>
              <a:t>    - Handshakes, Options, Resets, etc.</a:t>
            </a:r>
          </a:p>
          <a:p>
            <a:pPr marL="72000" lvl="0" indent="-1143000" algn="l" defTabSz="825482" hangingPunct="1">
              <a:lnSpc>
                <a:spcPts val="11000"/>
              </a:lnSpc>
              <a:buFont typeface="Wingdings" panose="05000000000000000000" pitchFamily="2" charset="2"/>
              <a:buChar char="ü"/>
            </a:pPr>
            <a:r>
              <a:rPr lang="en-US" sz="8000" dirty="0" smtClean="0">
                <a:solidFill>
                  <a:schemeClr val="bg1"/>
                </a:solidFill>
              </a:rPr>
              <a:t>Next Generation Firewall</a:t>
            </a:r>
          </a:p>
          <a:p>
            <a:pPr marL="72000" lvl="1" indent="0" algn="l" defTabSz="825482" hangingPunct="1">
              <a:lnSpc>
                <a:spcPts val="11000"/>
              </a:lnSpc>
            </a:pPr>
            <a:r>
              <a:rPr lang="en-US" sz="6000" dirty="0" smtClean="0">
                <a:solidFill>
                  <a:schemeClr val="bg1"/>
                </a:solidFill>
              </a:rPr>
              <a:t>   – Needs to allow more traffic to determine if to block</a:t>
            </a:r>
          </a:p>
          <a:p>
            <a:pPr marL="72000" lvl="0" algn="l" defTabSz="825482" hangingPunct="1">
              <a:lnSpc>
                <a:spcPts val="11000"/>
              </a:lnSpc>
            </a:pPr>
            <a:r>
              <a:rPr lang="en-US" sz="6000" dirty="0">
                <a:solidFill>
                  <a:schemeClr val="bg1"/>
                </a:solidFill>
              </a:rPr>
              <a:t>   - UDP rules them all</a:t>
            </a:r>
          </a:p>
          <a:p>
            <a:pPr marL="72000" lvl="0" indent="-1143000" algn="l" defTabSz="825482" hangingPunct="1">
              <a:lnSpc>
                <a:spcPts val="11000"/>
              </a:lnSpc>
              <a:buFont typeface="Wingdings" panose="05000000000000000000" pitchFamily="2" charset="2"/>
              <a:buChar char="ü"/>
            </a:pPr>
            <a:r>
              <a:rPr lang="en-US" sz="8000" dirty="0" smtClean="0">
                <a:solidFill>
                  <a:schemeClr val="bg1"/>
                </a:solidFill>
              </a:rPr>
              <a:t>IPV6 configuration never matches IPv4</a:t>
            </a:r>
          </a:p>
          <a:p>
            <a:pPr marL="72000" lvl="0" algn="l" defTabSz="825482" hangingPunct="1">
              <a:lnSpc>
                <a:spcPts val="11000"/>
              </a:lnSpc>
            </a:pPr>
            <a:r>
              <a:rPr lang="en-US" sz="6000" dirty="0" smtClean="0">
                <a:solidFill>
                  <a:schemeClr val="bg1"/>
                </a:solidFill>
              </a:rPr>
              <a:t>   - CRC</a:t>
            </a:r>
            <a:r>
              <a:rPr lang="en-US" sz="6000" dirty="0">
                <a:solidFill>
                  <a:schemeClr val="bg1"/>
                </a:solidFill>
              </a:rPr>
              <a:t>, Fragments, So many ways</a:t>
            </a:r>
          </a:p>
          <a:p>
            <a:pPr marL="72000" lvl="0" indent="-1143000" algn="l" defTabSz="825482" hangingPunct="1">
              <a:lnSpc>
                <a:spcPts val="11000"/>
              </a:lnSpc>
              <a:buFont typeface="Wingdings" panose="05000000000000000000" pitchFamily="2" charset="2"/>
              <a:buChar char="ü"/>
            </a:pPr>
            <a:r>
              <a:rPr lang="en-US" sz="8000" dirty="0" smtClean="0">
                <a:solidFill>
                  <a:srgbClr val="FFFF00"/>
                </a:solidFill>
              </a:rPr>
              <a:t>Your Firewall Hides NOTHING!</a:t>
            </a:r>
          </a:p>
        </p:txBody>
      </p:sp>
      <p:sp>
        <p:nvSpPr>
          <p:cNvPr id="12290" name="AutoShape 2" descr="Image result for firewall humo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 descr="Firewallfordummies_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0631204" y="1817688"/>
            <a:ext cx="7537622" cy="11898312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/>
          <p:nvPr/>
        </p:nvSpPr>
        <p:spPr>
          <a:xfrm>
            <a:off x="1183148" y="233033"/>
            <a:ext cx="14798923" cy="13336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solidFill>
                  <a:srgbClr val="DCDEE0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en-US" altLang="zh-CN" sz="8000" b="1" dirty="0"/>
              <a:t>Network controls-- </a:t>
            </a:r>
            <a:r>
              <a:rPr lang="en-US" sz="8000" b="1" dirty="0" smtClean="0"/>
              <a:t>Firewalls</a:t>
            </a:r>
            <a:endParaRPr sz="8000" b="1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7199" y="1600200"/>
            <a:ext cx="25352477" cy="113002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normAutofit fontScale="25000" lnSpcReduction="20000"/>
          </a:bodyPr>
          <a:lstStyle/>
          <a:p>
            <a:pPr marL="72000" indent="-1143000" algn="l" defTabSz="825482" hangingPunct="1">
              <a:lnSpc>
                <a:spcPts val="11000"/>
              </a:lnSpc>
              <a:buFont typeface="Wingdings" panose="05000000000000000000" pitchFamily="2" charset="2"/>
              <a:buChar char="ü"/>
            </a:pPr>
            <a:r>
              <a:rPr lang="en-US" sz="32000" dirty="0">
                <a:solidFill>
                  <a:schemeClr val="bg1"/>
                </a:solidFill>
              </a:rPr>
              <a:t>Application specific rules require more packets</a:t>
            </a:r>
          </a:p>
          <a:p>
            <a:pPr marL="72000" lvl="4" indent="0" algn="l" defTabSz="825482" hangingPunct="1">
              <a:lnSpc>
                <a:spcPts val="11000"/>
              </a:lnSpc>
            </a:pPr>
            <a:r>
              <a:rPr lang="en-US" sz="24000" dirty="0" smtClean="0">
                <a:solidFill>
                  <a:schemeClr val="bg1"/>
                </a:solidFill>
              </a:rPr>
              <a:t>   </a:t>
            </a:r>
            <a:r>
              <a:rPr lang="en-US" altLang="zh-CN" sz="24000" dirty="0" smtClean="0">
                <a:solidFill>
                  <a:schemeClr val="bg1"/>
                </a:solidFill>
              </a:rPr>
              <a:t>- </a:t>
            </a:r>
            <a:r>
              <a:rPr lang="en-US" sz="24000" dirty="0" smtClean="0">
                <a:solidFill>
                  <a:schemeClr val="bg1"/>
                </a:solidFill>
              </a:rPr>
              <a:t>Packets </a:t>
            </a:r>
            <a:r>
              <a:rPr lang="en-US" sz="24000" dirty="0">
                <a:solidFill>
                  <a:schemeClr val="bg1"/>
                </a:solidFill>
              </a:rPr>
              <a:t>will pass thru the firewall</a:t>
            </a:r>
          </a:p>
          <a:p>
            <a:pPr marL="72000" lvl="4" indent="0" algn="l" defTabSz="825482" hangingPunct="1">
              <a:lnSpc>
                <a:spcPts val="11000"/>
              </a:lnSpc>
            </a:pPr>
            <a:r>
              <a:rPr lang="en-US" sz="24000" dirty="0" smtClean="0">
                <a:solidFill>
                  <a:schemeClr val="bg1"/>
                </a:solidFill>
              </a:rPr>
              <a:t>   </a:t>
            </a:r>
            <a:r>
              <a:rPr lang="en-US" altLang="zh-CN" sz="24000" dirty="0" smtClean="0">
                <a:solidFill>
                  <a:schemeClr val="bg1"/>
                </a:solidFill>
              </a:rPr>
              <a:t>- </a:t>
            </a:r>
            <a:r>
              <a:rPr lang="en-US" sz="24000" dirty="0" smtClean="0">
                <a:solidFill>
                  <a:schemeClr val="bg1"/>
                </a:solidFill>
              </a:rPr>
              <a:t>Can </a:t>
            </a:r>
            <a:r>
              <a:rPr lang="en-US" sz="24000" dirty="0">
                <a:solidFill>
                  <a:schemeClr val="bg1"/>
                </a:solidFill>
              </a:rPr>
              <a:t>be as much as 35 packets before being blocked</a:t>
            </a:r>
          </a:p>
          <a:p>
            <a:pPr marL="72000" indent="-1143000" algn="l" defTabSz="825482" hangingPunct="1">
              <a:lnSpc>
                <a:spcPts val="11000"/>
              </a:lnSpc>
              <a:buFont typeface="Wingdings" panose="05000000000000000000" pitchFamily="2" charset="2"/>
              <a:buChar char="ü"/>
            </a:pPr>
            <a:r>
              <a:rPr lang="en-US" sz="32000" dirty="0">
                <a:solidFill>
                  <a:schemeClr val="bg1"/>
                </a:solidFill>
              </a:rPr>
              <a:t>So understand what application types</a:t>
            </a:r>
          </a:p>
          <a:p>
            <a:pPr marL="72000" lvl="4" indent="0" algn="l" defTabSz="825482" hangingPunct="1">
              <a:lnSpc>
                <a:spcPts val="11000"/>
              </a:lnSpc>
            </a:pPr>
            <a:r>
              <a:rPr lang="en-US" sz="24000" dirty="0" smtClean="0">
                <a:solidFill>
                  <a:schemeClr val="bg1"/>
                </a:solidFill>
              </a:rPr>
              <a:t>   </a:t>
            </a:r>
            <a:r>
              <a:rPr lang="en-US" altLang="zh-CN" sz="24000" dirty="0" smtClean="0">
                <a:solidFill>
                  <a:schemeClr val="bg1"/>
                </a:solidFill>
              </a:rPr>
              <a:t>- </a:t>
            </a:r>
            <a:r>
              <a:rPr lang="en-US" sz="24000" dirty="0" smtClean="0">
                <a:solidFill>
                  <a:schemeClr val="bg1"/>
                </a:solidFill>
              </a:rPr>
              <a:t>Allows </a:t>
            </a:r>
            <a:r>
              <a:rPr lang="en-US" sz="24000" dirty="0">
                <a:solidFill>
                  <a:schemeClr val="bg1"/>
                </a:solidFill>
              </a:rPr>
              <a:t>for the best results</a:t>
            </a:r>
          </a:p>
          <a:p>
            <a:pPr marL="72000" lvl="4" indent="0" algn="l" defTabSz="825482" hangingPunct="1">
              <a:lnSpc>
                <a:spcPts val="11000"/>
              </a:lnSpc>
            </a:pPr>
            <a:r>
              <a:rPr lang="en-US" sz="24000" dirty="0" smtClean="0">
                <a:solidFill>
                  <a:schemeClr val="bg1"/>
                </a:solidFill>
              </a:rPr>
              <a:t>   </a:t>
            </a:r>
            <a:r>
              <a:rPr lang="en-US" altLang="zh-CN" sz="24000" dirty="0" smtClean="0">
                <a:solidFill>
                  <a:schemeClr val="bg1"/>
                </a:solidFill>
              </a:rPr>
              <a:t>- </a:t>
            </a:r>
            <a:r>
              <a:rPr lang="en-US" sz="24000" dirty="0" smtClean="0">
                <a:solidFill>
                  <a:schemeClr val="bg1"/>
                </a:solidFill>
              </a:rPr>
              <a:t>Many </a:t>
            </a:r>
            <a:r>
              <a:rPr lang="en-US" sz="24000" dirty="0">
                <a:solidFill>
                  <a:schemeClr val="bg1"/>
                </a:solidFill>
              </a:rPr>
              <a:t>Exploits are Blocked by Signature</a:t>
            </a:r>
          </a:p>
          <a:p>
            <a:pPr marL="72000" lvl="4" indent="0" algn="l" defTabSz="825482" hangingPunct="1">
              <a:lnSpc>
                <a:spcPts val="11000"/>
              </a:lnSpc>
            </a:pPr>
            <a:r>
              <a:rPr lang="en-US" sz="24000" dirty="0" smtClean="0">
                <a:solidFill>
                  <a:schemeClr val="bg1"/>
                </a:solidFill>
              </a:rPr>
              <a:t>   </a:t>
            </a:r>
            <a:r>
              <a:rPr lang="en-US" altLang="zh-CN" sz="24000" dirty="0" smtClean="0">
                <a:solidFill>
                  <a:schemeClr val="bg1"/>
                </a:solidFill>
              </a:rPr>
              <a:t>- </a:t>
            </a:r>
            <a:r>
              <a:rPr lang="en-US" sz="24000" dirty="0" smtClean="0">
                <a:solidFill>
                  <a:schemeClr val="bg1"/>
                </a:solidFill>
              </a:rPr>
              <a:t>Customized </a:t>
            </a:r>
            <a:r>
              <a:rPr lang="en-US" sz="24000" dirty="0">
                <a:solidFill>
                  <a:schemeClr val="bg1"/>
                </a:solidFill>
              </a:rPr>
              <a:t>the specific exploit</a:t>
            </a:r>
          </a:p>
          <a:p>
            <a:pPr marL="72000" lvl="4" indent="-1143000" algn="l" defTabSz="825482" hangingPunct="1">
              <a:lnSpc>
                <a:spcPts val="11000"/>
              </a:lnSpc>
              <a:buFont typeface="Wingdings" panose="05000000000000000000" pitchFamily="2" charset="2"/>
              <a:buChar char="ü"/>
            </a:pPr>
            <a:r>
              <a:rPr lang="en-US" sz="32000" dirty="0">
                <a:solidFill>
                  <a:schemeClr val="bg1"/>
                </a:solidFill>
              </a:rPr>
              <a:t>Encryption is your friend</a:t>
            </a:r>
          </a:p>
          <a:p>
            <a:pPr marL="0" marR="0" lvl="1" indent="228595" algn="ctr" defTabSz="82548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44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  <a:sym typeface="Helvetica Light"/>
            </a:endParaRPr>
          </a:p>
          <a:p>
            <a:pPr marL="0" marR="0" lvl="0" indent="0" algn="ctr" defTabSz="82548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4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0242" name="AutoShape 2" descr="Image result for firewall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244" name="AutoShape 4" descr="https://wiki.manjaro.org/images/c/c5/Firewall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7" descr="Firewallimages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5038050" y="1817688"/>
            <a:ext cx="16109950" cy="11898312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/>
          <p:nvPr/>
        </p:nvSpPr>
        <p:spPr>
          <a:xfrm>
            <a:off x="1183148" y="233033"/>
            <a:ext cx="17193809" cy="13336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solidFill>
                  <a:srgbClr val="DCDEE0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en-US" sz="8000" b="1" dirty="0"/>
              <a:t>Web Application </a:t>
            </a:r>
            <a:r>
              <a:rPr lang="en-US" sz="8000" b="1" dirty="0" smtClean="0"/>
              <a:t>Firewall </a:t>
            </a:r>
            <a:r>
              <a:rPr lang="zh-CN" altLang="en-US" sz="8000" b="1" dirty="0" smtClean="0"/>
              <a:t>（</a:t>
            </a:r>
            <a:r>
              <a:rPr lang="en-US" altLang="zh-CN" sz="8000" b="1" dirty="0" smtClean="0"/>
              <a:t>WAF)</a:t>
            </a:r>
            <a:endParaRPr sz="8000" b="1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1600200"/>
            <a:ext cx="24580850" cy="113002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noAutofit/>
          </a:bodyPr>
          <a:lstStyle/>
          <a:p>
            <a:pPr marL="72000" lvl="0" indent="-1143000" algn="l" defTabSz="825482" hangingPunct="1">
              <a:lnSpc>
                <a:spcPts val="11000"/>
              </a:lnSpc>
              <a:buFont typeface="Wingdings" panose="05000000000000000000" pitchFamily="2" charset="2"/>
              <a:buChar char="ü"/>
              <a:defRPr/>
            </a:pPr>
            <a:r>
              <a:rPr lang="en-US" sz="8000" dirty="0">
                <a:solidFill>
                  <a:schemeClr val="bg1"/>
                </a:solidFill>
              </a:rPr>
              <a:t>Over 250 protocol-level evasion techniques have been released</a:t>
            </a:r>
          </a:p>
          <a:p>
            <a:pPr lvl="0" algn="l" defTabSz="825482" hangingPunct="1">
              <a:lnSpc>
                <a:spcPts val="11000"/>
              </a:lnSpc>
              <a:defRPr/>
            </a:pPr>
            <a:r>
              <a:rPr lang="en-US" sz="6000" dirty="0" smtClean="0">
                <a:solidFill>
                  <a:schemeClr val="bg1"/>
                </a:solidFill>
              </a:rPr>
              <a:t>  - Automating </a:t>
            </a:r>
            <a:r>
              <a:rPr lang="en-US" sz="6000" dirty="0">
                <a:solidFill>
                  <a:schemeClr val="bg1"/>
                </a:solidFill>
              </a:rPr>
              <a:t>WAF Fingerprinting with Burp, </a:t>
            </a:r>
            <a:r>
              <a:rPr lang="en-US" sz="6000" dirty="0" err="1">
                <a:solidFill>
                  <a:schemeClr val="bg1"/>
                </a:solidFill>
              </a:rPr>
              <a:t>Nmap</a:t>
            </a:r>
            <a:r>
              <a:rPr lang="en-US" sz="6000" dirty="0">
                <a:solidFill>
                  <a:schemeClr val="bg1"/>
                </a:solidFill>
              </a:rPr>
              <a:t> and wafw00f</a:t>
            </a:r>
          </a:p>
          <a:p>
            <a:pPr marL="72000" lvl="0" indent="-1143000" algn="l" defTabSz="825482" hangingPunct="1">
              <a:lnSpc>
                <a:spcPts val="11000"/>
              </a:lnSpc>
              <a:buFont typeface="Wingdings" panose="05000000000000000000" pitchFamily="2" charset="2"/>
              <a:buChar char="ü"/>
              <a:defRPr/>
            </a:pPr>
            <a:r>
              <a:rPr lang="en-US" sz="8000" dirty="0">
                <a:solidFill>
                  <a:schemeClr val="bg1"/>
                </a:solidFill>
              </a:rPr>
              <a:t>HTTP Parameter Pollution – HPP</a:t>
            </a:r>
          </a:p>
          <a:p>
            <a:pPr marL="72000" lvl="4" indent="0" algn="l" defTabSz="825482" hangingPunct="1">
              <a:lnSpc>
                <a:spcPts val="11000"/>
              </a:lnSpc>
              <a:defRPr/>
            </a:pPr>
            <a:r>
              <a:rPr lang="en-US" sz="6000" dirty="0" smtClean="0">
                <a:solidFill>
                  <a:schemeClr val="bg1"/>
                </a:solidFill>
              </a:rPr>
              <a:t>  - Encoding </a:t>
            </a:r>
            <a:r>
              <a:rPr lang="en-US" sz="6000" dirty="0">
                <a:solidFill>
                  <a:schemeClr val="bg1"/>
                </a:solidFill>
              </a:rPr>
              <a:t>Techniques for Bypassing</a:t>
            </a:r>
          </a:p>
          <a:p>
            <a:pPr marL="72000" lvl="4" indent="0" algn="l" defTabSz="825482" hangingPunct="1">
              <a:lnSpc>
                <a:spcPts val="11000"/>
              </a:lnSpc>
              <a:defRPr/>
            </a:pPr>
            <a:r>
              <a:rPr lang="en-US" sz="6000" dirty="0" smtClean="0">
                <a:solidFill>
                  <a:schemeClr val="bg1"/>
                </a:solidFill>
              </a:rPr>
              <a:t>  - HTTP </a:t>
            </a:r>
            <a:r>
              <a:rPr lang="en-US" sz="6000" dirty="0">
                <a:solidFill>
                  <a:schemeClr val="bg1"/>
                </a:solidFill>
              </a:rPr>
              <a:t>Parameter Fragmentation – HPF</a:t>
            </a:r>
          </a:p>
          <a:p>
            <a:pPr marL="72000" lvl="4" indent="0" algn="l" defTabSz="825482" hangingPunct="1">
              <a:lnSpc>
                <a:spcPts val="11000"/>
              </a:lnSpc>
              <a:defRPr/>
            </a:pPr>
            <a:r>
              <a:rPr lang="en-US" sz="6000" dirty="0" smtClean="0">
                <a:solidFill>
                  <a:schemeClr val="bg1"/>
                </a:solidFill>
              </a:rPr>
              <a:t>  - Remote </a:t>
            </a:r>
            <a:r>
              <a:rPr lang="en-US" sz="6000" dirty="0">
                <a:solidFill>
                  <a:schemeClr val="bg1"/>
                </a:solidFill>
              </a:rPr>
              <a:t>File Inclusion for WAF </a:t>
            </a:r>
            <a:r>
              <a:rPr lang="en-US" sz="6000" dirty="0" smtClean="0">
                <a:solidFill>
                  <a:schemeClr val="bg1"/>
                </a:solidFill>
              </a:rPr>
              <a:t>Bypassing </a:t>
            </a:r>
            <a:endParaRPr lang="en-US" sz="6000" dirty="0">
              <a:solidFill>
                <a:schemeClr val="bg1"/>
              </a:solidFill>
            </a:endParaRPr>
          </a:p>
        </p:txBody>
      </p:sp>
      <p:pic>
        <p:nvPicPr>
          <p:cNvPr id="4" name="Picture 3" descr="Screen Shot 2016-12-25 at 9.13.17 PM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5038050" y="2907849"/>
            <a:ext cx="16109950" cy="8684956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/>
          <p:nvPr/>
        </p:nvSpPr>
        <p:spPr>
          <a:xfrm>
            <a:off x="1183148" y="233033"/>
            <a:ext cx="9759082" cy="13336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solidFill>
                  <a:srgbClr val="DCDEE0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en-US" sz="8000" b="1" dirty="0"/>
              <a:t>File Impersonation</a:t>
            </a:r>
            <a:endParaRPr sz="8000" b="1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1600200"/>
            <a:ext cx="24108032" cy="113002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normAutofit fontScale="85000" lnSpcReduction="10000"/>
          </a:bodyPr>
          <a:lstStyle/>
          <a:p>
            <a:pPr marL="72000" indent="-1143000" algn="l" defTabSz="825482" hangingPunct="1">
              <a:lnSpc>
                <a:spcPts val="11000"/>
              </a:lnSpc>
              <a:buFont typeface="Wingdings" panose="05000000000000000000" pitchFamily="2" charset="2"/>
              <a:buChar char="ü"/>
              <a:defRPr/>
            </a:pPr>
            <a:r>
              <a:rPr lang="en-US" sz="8000" dirty="0">
                <a:solidFill>
                  <a:schemeClr val="bg1"/>
                </a:solidFill>
              </a:rPr>
              <a:t>What determines the format of the file</a:t>
            </a:r>
          </a:p>
          <a:p>
            <a:pPr marL="72000" lvl="4" indent="0" algn="l" defTabSz="825482" hangingPunct="1">
              <a:lnSpc>
                <a:spcPts val="11000"/>
              </a:lnSpc>
              <a:defRPr/>
            </a:pPr>
            <a:r>
              <a:rPr lang="en-US" sz="7100" dirty="0" smtClean="0">
                <a:solidFill>
                  <a:schemeClr val="bg1"/>
                </a:solidFill>
              </a:rPr>
              <a:t>  - Most </a:t>
            </a:r>
            <a:r>
              <a:rPr lang="en-US" sz="7100" dirty="0">
                <a:solidFill>
                  <a:schemeClr val="bg1"/>
                </a:solidFill>
              </a:rPr>
              <a:t>of the time the extension is just used</a:t>
            </a:r>
          </a:p>
          <a:p>
            <a:pPr marL="72000" lvl="4" indent="0" algn="l" defTabSz="825482" hangingPunct="1">
              <a:lnSpc>
                <a:spcPts val="11000"/>
              </a:lnSpc>
              <a:defRPr/>
            </a:pPr>
            <a:r>
              <a:rPr lang="en-US" sz="7100" dirty="0" smtClean="0">
                <a:solidFill>
                  <a:schemeClr val="bg1"/>
                </a:solidFill>
              </a:rPr>
              <a:t>  - Can </a:t>
            </a:r>
            <a:r>
              <a:rPr lang="en-US" sz="7100" dirty="0">
                <a:solidFill>
                  <a:schemeClr val="bg1"/>
                </a:solidFill>
              </a:rPr>
              <a:t>use an Exploit </a:t>
            </a:r>
          </a:p>
          <a:p>
            <a:pPr marL="72000" lvl="4" indent="0" algn="l" defTabSz="825482" hangingPunct="1">
              <a:lnSpc>
                <a:spcPts val="11000"/>
              </a:lnSpc>
              <a:defRPr/>
            </a:pPr>
            <a:r>
              <a:rPr lang="en-US" sz="7100" dirty="0" smtClean="0">
                <a:solidFill>
                  <a:schemeClr val="bg1"/>
                </a:solidFill>
              </a:rPr>
              <a:t>  - Can </a:t>
            </a:r>
            <a:r>
              <a:rPr lang="en-US" sz="7100" dirty="0">
                <a:solidFill>
                  <a:schemeClr val="bg1"/>
                </a:solidFill>
              </a:rPr>
              <a:t>you embedded other code</a:t>
            </a:r>
          </a:p>
          <a:p>
            <a:pPr marL="72000" indent="-1143000" algn="l" defTabSz="825482" hangingPunct="1">
              <a:lnSpc>
                <a:spcPts val="11000"/>
              </a:lnSpc>
              <a:buFont typeface="Wingdings" panose="05000000000000000000" pitchFamily="2" charset="2"/>
              <a:buChar char="ü"/>
              <a:defRPr/>
            </a:pPr>
            <a:r>
              <a:rPr lang="en-US" sz="8000" dirty="0">
                <a:solidFill>
                  <a:schemeClr val="bg1"/>
                </a:solidFill>
              </a:rPr>
              <a:t>JPG images great place</a:t>
            </a:r>
          </a:p>
          <a:p>
            <a:pPr marL="72000" lvl="4" indent="0" algn="l" defTabSz="825482" hangingPunct="1">
              <a:lnSpc>
                <a:spcPts val="11000"/>
              </a:lnSpc>
              <a:defRPr/>
            </a:pPr>
            <a:r>
              <a:rPr lang="en-US" sz="7100" dirty="0" smtClean="0">
                <a:solidFill>
                  <a:schemeClr val="bg1"/>
                </a:solidFill>
              </a:rPr>
              <a:t>  - If </a:t>
            </a:r>
            <a:r>
              <a:rPr lang="en-US" sz="7100" dirty="0">
                <a:solidFill>
                  <a:schemeClr val="bg1"/>
                </a:solidFill>
              </a:rPr>
              <a:t>viewed with Browser</a:t>
            </a:r>
          </a:p>
          <a:p>
            <a:pPr marL="72000" lvl="4" indent="0" algn="l" defTabSz="825482" hangingPunct="1">
              <a:lnSpc>
                <a:spcPts val="11000"/>
              </a:lnSpc>
              <a:defRPr/>
            </a:pPr>
            <a:r>
              <a:rPr lang="en-US" sz="7100" dirty="0" smtClean="0">
                <a:solidFill>
                  <a:schemeClr val="bg1"/>
                </a:solidFill>
              </a:rPr>
              <a:t>  - JPG </a:t>
            </a:r>
            <a:r>
              <a:rPr lang="en-US" sz="7100" dirty="0">
                <a:solidFill>
                  <a:schemeClr val="bg1"/>
                </a:solidFill>
              </a:rPr>
              <a:t>Modified to be JavaScript, Or other format.</a:t>
            </a:r>
          </a:p>
          <a:p>
            <a:pPr marL="72000" indent="-1143000" algn="l" defTabSz="825482" hangingPunct="1">
              <a:lnSpc>
                <a:spcPts val="11000"/>
              </a:lnSpc>
              <a:buFont typeface="Wingdings" panose="05000000000000000000" pitchFamily="2" charset="2"/>
              <a:buChar char="ü"/>
              <a:defRPr/>
            </a:pPr>
            <a:r>
              <a:rPr lang="en-US" sz="8000" dirty="0">
                <a:solidFill>
                  <a:schemeClr val="bg1"/>
                </a:solidFill>
              </a:rPr>
              <a:t>Many other formats to use, Browser is the weak link </a:t>
            </a:r>
          </a:p>
          <a:p>
            <a:pPr marL="0" marR="0" lvl="1" indent="228595" algn="ctr" defTabSz="82548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44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  <a:sym typeface="Helvetica Light"/>
            </a:endParaRPr>
          </a:p>
          <a:p>
            <a:pPr marL="0" marR="0" lvl="0" indent="0" algn="ctr" defTabSz="82548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4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pic>
        <p:nvPicPr>
          <p:cNvPr id="4" name="Picture 3" descr="download (3)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9694692" y="1817687"/>
            <a:ext cx="8356147" cy="11939267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/>
          <p:nvPr/>
        </p:nvSpPr>
        <p:spPr>
          <a:xfrm>
            <a:off x="1183148" y="233033"/>
            <a:ext cx="12748683" cy="13336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solidFill>
                  <a:srgbClr val="DCDEE0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en-US" sz="8000" b="1" dirty="0"/>
              <a:t>Browsers – Loading Files</a:t>
            </a:r>
            <a:endParaRPr sz="8000" b="1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1600200"/>
            <a:ext cx="24580850" cy="113002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noAutofit/>
          </a:bodyPr>
          <a:lstStyle/>
          <a:p>
            <a:pPr marL="72000" indent="-1143000" algn="l" defTabSz="825482" hangingPunct="1">
              <a:lnSpc>
                <a:spcPts val="11000"/>
              </a:lnSpc>
              <a:buFont typeface="Wingdings" panose="05000000000000000000" pitchFamily="2" charset="2"/>
              <a:buChar char="ü"/>
              <a:defRPr/>
            </a:pPr>
            <a:r>
              <a:rPr lang="en-US" sz="8000" dirty="0">
                <a:solidFill>
                  <a:schemeClr val="bg1"/>
                </a:solidFill>
              </a:rPr>
              <a:t>New Protocols all the time</a:t>
            </a:r>
          </a:p>
          <a:p>
            <a:pPr algn="l" defTabSz="825482" hangingPunct="1">
              <a:lnSpc>
                <a:spcPts val="11000"/>
              </a:lnSpc>
              <a:defRPr/>
            </a:pPr>
            <a:r>
              <a:rPr lang="en-US" sz="6000" dirty="0" smtClean="0">
                <a:solidFill>
                  <a:schemeClr val="bg1"/>
                </a:solidFill>
              </a:rPr>
              <a:t>  - New </a:t>
            </a:r>
            <a:r>
              <a:rPr lang="en-US" sz="6000" dirty="0">
                <a:solidFill>
                  <a:schemeClr val="bg1"/>
                </a:solidFill>
              </a:rPr>
              <a:t>unrestricted applications </a:t>
            </a:r>
          </a:p>
          <a:p>
            <a:pPr algn="l" defTabSz="825482" hangingPunct="1">
              <a:lnSpc>
                <a:spcPts val="11000"/>
              </a:lnSpc>
              <a:defRPr/>
            </a:pPr>
            <a:r>
              <a:rPr lang="en-US" sz="6000" dirty="0" smtClean="0">
                <a:solidFill>
                  <a:schemeClr val="bg1"/>
                </a:solidFill>
              </a:rPr>
              <a:t>  - </a:t>
            </a:r>
            <a:r>
              <a:rPr lang="en-US" sz="6000" dirty="0" err="1" smtClean="0">
                <a:solidFill>
                  <a:schemeClr val="bg1"/>
                </a:solidFill>
              </a:rPr>
              <a:t>ms-windowstore</a:t>
            </a:r>
            <a:r>
              <a:rPr lang="en-US" sz="6000" dirty="0">
                <a:solidFill>
                  <a:schemeClr val="bg1"/>
                </a:solidFill>
              </a:rPr>
              <a:t>://collection/?</a:t>
            </a:r>
            <a:r>
              <a:rPr lang="en-US" sz="6000" dirty="0" err="1">
                <a:solidFill>
                  <a:schemeClr val="bg1"/>
                </a:solidFill>
              </a:rPr>
              <a:t>CollectionId</a:t>
            </a:r>
            <a:r>
              <a:rPr lang="en-US" sz="6000" dirty="0">
                <a:solidFill>
                  <a:schemeClr val="bg1"/>
                </a:solidFill>
              </a:rPr>
              <a:t>=</a:t>
            </a:r>
          </a:p>
          <a:p>
            <a:pPr marL="72000" indent="-1143000" algn="l" defTabSz="825482" hangingPunct="1">
              <a:lnSpc>
                <a:spcPts val="11000"/>
              </a:lnSpc>
              <a:buFont typeface="Wingdings" panose="05000000000000000000" pitchFamily="2" charset="2"/>
              <a:buChar char="ü"/>
              <a:defRPr/>
            </a:pPr>
            <a:r>
              <a:rPr lang="en-US" sz="6800" dirty="0">
                <a:solidFill>
                  <a:schemeClr val="bg1"/>
                </a:solidFill>
              </a:rPr>
              <a:t>URL </a:t>
            </a:r>
            <a:r>
              <a:rPr lang="en-US" sz="6800" dirty="0" smtClean="0">
                <a:solidFill>
                  <a:schemeClr val="bg1"/>
                </a:solidFill>
              </a:rPr>
              <a:t>Interesting</a:t>
            </a:r>
            <a:endParaRPr lang="en-US" sz="6800" dirty="0">
              <a:solidFill>
                <a:schemeClr val="bg1"/>
              </a:solidFill>
            </a:endParaRPr>
          </a:p>
          <a:p>
            <a:pPr algn="l" defTabSz="825482" hangingPunct="1">
              <a:lnSpc>
                <a:spcPts val="11000"/>
              </a:lnSpc>
              <a:defRPr/>
            </a:pPr>
            <a:r>
              <a:rPr lang="en-US" sz="6000" dirty="0" smtClean="0">
                <a:solidFill>
                  <a:schemeClr val="bg1"/>
                </a:solidFill>
              </a:rPr>
              <a:t>  - Enumerate </a:t>
            </a:r>
            <a:r>
              <a:rPr lang="en-US" sz="6000" dirty="0">
                <a:solidFill>
                  <a:schemeClr val="bg1"/>
                </a:solidFill>
              </a:rPr>
              <a:t>all loadable protocols </a:t>
            </a:r>
          </a:p>
          <a:p>
            <a:pPr algn="l" defTabSz="825482" hangingPunct="1">
              <a:lnSpc>
                <a:spcPts val="11000"/>
              </a:lnSpc>
              <a:defRPr/>
            </a:pPr>
            <a:r>
              <a:rPr lang="en-US" sz="6000" dirty="0" smtClean="0">
                <a:solidFill>
                  <a:schemeClr val="bg1"/>
                </a:solidFill>
              </a:rPr>
              <a:t>  - Which </a:t>
            </a:r>
            <a:r>
              <a:rPr lang="en-US" sz="6000" dirty="0">
                <a:solidFill>
                  <a:schemeClr val="bg1"/>
                </a:solidFill>
              </a:rPr>
              <a:t>apps accept arguments so we can try to inject code</a:t>
            </a:r>
          </a:p>
          <a:p>
            <a:pPr algn="l" defTabSz="825482" hangingPunct="1">
              <a:lnSpc>
                <a:spcPts val="11000"/>
              </a:lnSpc>
              <a:defRPr/>
            </a:pPr>
            <a:r>
              <a:rPr lang="en-US" sz="6000" dirty="0">
                <a:solidFill>
                  <a:schemeClr val="bg1"/>
                </a:solidFill>
              </a:rPr>
              <a:t> </a:t>
            </a:r>
            <a:r>
              <a:rPr lang="en-US" sz="6000" dirty="0" smtClean="0">
                <a:solidFill>
                  <a:schemeClr val="bg1"/>
                </a:solidFill>
              </a:rPr>
              <a:t> - (</a:t>
            </a:r>
            <a:r>
              <a:rPr lang="en-US" sz="6000" dirty="0">
                <a:solidFill>
                  <a:schemeClr val="bg1"/>
                </a:solidFill>
              </a:rPr>
              <a:t>binary or pure </a:t>
            </a:r>
            <a:r>
              <a:rPr lang="en-US" sz="6000" dirty="0" smtClean="0">
                <a:solidFill>
                  <a:schemeClr val="bg1"/>
                </a:solidFill>
              </a:rPr>
              <a:t>JavaScript, </a:t>
            </a:r>
            <a:r>
              <a:rPr lang="en-US" sz="6000" dirty="0">
                <a:solidFill>
                  <a:schemeClr val="bg1"/>
                </a:solidFill>
              </a:rPr>
              <a:t>depending on how the app was coded and how it treats the arguments Files</a:t>
            </a:r>
          </a:p>
        </p:txBody>
      </p:sp>
      <p:pic>
        <p:nvPicPr>
          <p:cNvPr id="4" name="Picture 3" descr="Screen Shot 2016-12-22 at 10.07.12 AM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5038051" y="1817687"/>
            <a:ext cx="16109950" cy="4317641"/>
          </a:xfrm>
          <a:prstGeom prst="rect">
            <a:avLst/>
          </a:prstGeom>
        </p:spPr>
      </p:pic>
      <p:pic>
        <p:nvPicPr>
          <p:cNvPr id="5" name="Picture 4" descr="Screen Shot 2016-12-22 at 10.10.24 AM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flipV="1">
            <a:off x="25038050" y="7250327"/>
            <a:ext cx="16109949" cy="4041059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544</TotalTime>
  <Words>828</Words>
  <Application>Microsoft Office PowerPoint</Application>
  <PresentationFormat>自定义</PresentationFormat>
  <Paragraphs>136</Paragraphs>
  <Slides>18</Slides>
  <Notes>16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19" baseType="lpstr">
      <vt:lpstr>White</vt:lpstr>
      <vt:lpstr>PowerPoint 演示文稿</vt:lpstr>
      <vt:lpstr>About 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Motorola Mobility</Company>
  <LinksUpToDate>false</LinksUpToDate>
  <SharedDoc>false</SharedDoc>
  <HyperlinkBase>presentation.mot.com</HyperlinkBase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Bypassing Common Security Contorls</dc:title>
  <dc:creator>Richard Rushing</dc:creator>
  <cp:keywords>InfoSec</cp:keywords>
  <cp:lastModifiedBy>Freebuf-new</cp:lastModifiedBy>
  <cp:revision>38</cp:revision>
  <dcterms:modified xsi:type="dcterms:W3CDTF">2016-12-30T06:41:21Z</dcterms:modified>
  <cp:category>Infosec</cp:category>
  <cp:contentStatus>Revised</cp:contentStatus>
</cp:coreProperties>
</file>